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768" r:id="rId2"/>
    <p:sldId id="769" r:id="rId3"/>
    <p:sldId id="794" r:id="rId4"/>
    <p:sldId id="797" r:id="rId5"/>
    <p:sldId id="808" r:id="rId6"/>
    <p:sldId id="778" r:id="rId7"/>
    <p:sldId id="804" r:id="rId8"/>
    <p:sldId id="815" r:id="rId9"/>
    <p:sldId id="800" r:id="rId10"/>
    <p:sldId id="816" r:id="rId11"/>
    <p:sldId id="817" r:id="rId12"/>
    <p:sldId id="823" r:id="rId13"/>
    <p:sldId id="824" r:id="rId14"/>
    <p:sldId id="818" r:id="rId15"/>
    <p:sldId id="820" r:id="rId16"/>
    <p:sldId id="821" r:id="rId17"/>
    <p:sldId id="822" r:id="rId18"/>
    <p:sldId id="812" r:id="rId19"/>
    <p:sldId id="813" r:id="rId20"/>
    <p:sldId id="814" r:id="rId21"/>
    <p:sldId id="790" r:id="rId22"/>
    <p:sldId id="793" r:id="rId23"/>
    <p:sldId id="792" r:id="rId24"/>
    <p:sldId id="810" r:id="rId25"/>
    <p:sldId id="811" r:id="rId26"/>
    <p:sldId id="798" r:id="rId27"/>
    <p:sldId id="805" r:id="rId28"/>
    <p:sldId id="780" r:id="rId29"/>
    <p:sldId id="776" r:id="rId30"/>
    <p:sldId id="767" r:id="rId31"/>
    <p:sldId id="773" r:id="rId32"/>
    <p:sldId id="782" r:id="rId33"/>
    <p:sldId id="809" r:id="rId34"/>
    <p:sldId id="772" r:id="rId3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7" autoAdjust="0"/>
    <p:restoredTop sz="94646"/>
  </p:normalViewPr>
  <p:slideViewPr>
    <p:cSldViewPr snapToGrid="0" snapToObjects="1">
      <p:cViewPr>
        <p:scale>
          <a:sx n="90" d="100"/>
          <a:sy n="90" d="100"/>
        </p:scale>
        <p:origin x="2024" y="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85B023E1-EB57-CB47-B55D-BE093CDA0D15}" type="datetime1">
              <a:rPr lang="en-US"/>
              <a:pPr>
                <a:defRPr/>
              </a:pPr>
              <a:t>1/11/17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DDD5058-3E3B-A647-9B8F-0E10B7B77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15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 –</a:t>
            </a:r>
            <a:r>
              <a:rPr lang="en-US" baseline="0" dirty="0" smtClean="0"/>
              <a:t> demystify models, understand how they work they are useful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7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 </a:t>
            </a:r>
            <a:r>
              <a:rPr lang="en-US" dirty="0" err="1" smtClean="0"/>
              <a:t>BlueSky</a:t>
            </a:r>
            <a:r>
              <a:rPr lang="en-US" dirty="0" smtClean="0"/>
              <a:t> with satellite images. They </a:t>
            </a:r>
            <a:r>
              <a:rPr lang="en-US" baseline="0" dirty="0" smtClean="0"/>
              <a:t>won’t always match because </a:t>
            </a:r>
            <a:r>
              <a:rPr lang="en-US" baseline="0" dirty="0" err="1" smtClean="0"/>
              <a:t>BlueSky</a:t>
            </a:r>
            <a:r>
              <a:rPr lang="en-US" baseline="0" dirty="0" smtClean="0"/>
              <a:t> is ground-based smoke, and satellite can be at any level in the atmosphere.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03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fire, previous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89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Surface PM2.5 does not match</a:t>
            </a:r>
            <a:r>
              <a:rPr lang="en-US" baseline="0" dirty="0" smtClean="0"/>
              <a:t> the satellite image (previous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51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 </a:t>
            </a:r>
            <a:r>
              <a:rPr lang="en-US" dirty="0" err="1" smtClean="0"/>
              <a:t>BlueSky</a:t>
            </a:r>
            <a:r>
              <a:rPr lang="en-US" dirty="0" smtClean="0"/>
              <a:t> with monitoring data. Looking at model every day showed smoke going down the same</a:t>
            </a:r>
            <a:r>
              <a:rPr lang="en-US" baseline="0" dirty="0" smtClean="0"/>
              <a:t> (wrong) drainage.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18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to do if fire size in </a:t>
            </a:r>
            <a:r>
              <a:rPr lang="en-US" dirty="0" err="1" smtClean="0"/>
              <a:t>BlueSky</a:t>
            </a:r>
            <a:r>
              <a:rPr lang="en-US" dirty="0" smtClean="0"/>
              <a:t> is off by a large amount? – Example of ID fires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0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PM2.5</a:t>
            </a:r>
            <a:r>
              <a:rPr lang="en-US" baseline="0" dirty="0" smtClean="0"/>
              <a:t> concentrations calculated from default fire sizes used in </a:t>
            </a:r>
            <a:r>
              <a:rPr lang="en-US" baseline="0" dirty="0" err="1" smtClean="0"/>
              <a:t>BlueSky</a:t>
            </a:r>
            <a:r>
              <a:rPr lang="en-US" baseline="0" smtClean="0"/>
              <a:t> daily run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36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PM2.5</a:t>
            </a:r>
            <a:r>
              <a:rPr lang="en-US" baseline="0" dirty="0" smtClean="0"/>
              <a:t> concentrations calculated from 3 times the default fire sizes used in </a:t>
            </a:r>
            <a:r>
              <a:rPr lang="en-US" baseline="0" dirty="0" err="1" smtClean="0"/>
              <a:t>BlueSky</a:t>
            </a:r>
            <a:r>
              <a:rPr lang="en-US" baseline="0" dirty="0" smtClean="0"/>
              <a:t> daily run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84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Understand </a:t>
            </a:r>
            <a:r>
              <a:rPr lang="en-US" dirty="0" err="1" smtClean="0"/>
              <a:t>Bluesky</a:t>
            </a:r>
            <a:r>
              <a:rPr lang="en-US" dirty="0" smtClean="0"/>
              <a:t> “misses” can result from errors in the met model used in the dispersion model – winds are off by 90 degrees or more at the time of the intrusion.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4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 resolution can be very important,</a:t>
            </a:r>
            <a:r>
              <a:rPr lang="en-US" baseline="0" dirty="0" smtClean="0"/>
              <a:t> especially in areas with narrow drainages. 4km resolution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viewer.smoke.airfire.org</a:t>
            </a:r>
            <a:r>
              <a:rPr lang="en-US" dirty="0" smtClean="0"/>
              <a:t>/run/</a:t>
            </a:r>
            <a:r>
              <a:rPr lang="en-US" dirty="0" err="1" smtClean="0"/>
              <a:t>hysplit</a:t>
            </a:r>
            <a:r>
              <a:rPr lang="en-US" dirty="0" smtClean="0"/>
              <a:t>-pp/PNW-4km-Bend-Intr/2014100500/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44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Vs. 1km resolution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6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9ADCFF-B4A9-4677-996E-97B9305C799E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These are fire detections, no measure of fire size. </a:t>
            </a:r>
            <a:r>
              <a:rPr lang="en-US" b="1" u="sng" dirty="0" smtClean="0"/>
              <a:t>Where there’s fire, there’s smoke</a:t>
            </a:r>
            <a:r>
              <a:rPr lang="en-US" dirty="0" smtClean="0"/>
              <a:t>.</a:t>
            </a:r>
          </a:p>
          <a:p>
            <a:pPr eaLnBrk="1" hangingPunct="1"/>
            <a:r>
              <a:rPr lang="en-US" dirty="0" smtClean="0"/>
              <a:t>Clearly shows the prevalence of fire in the SE (vast majority of these fires are prescribed fires)</a:t>
            </a:r>
          </a:p>
          <a:p>
            <a:pPr eaLnBrk="1" hangingPunct="1"/>
            <a:r>
              <a:rPr lang="en-US" dirty="0" smtClean="0"/>
              <a:t>The Southeast averages 6-8 million acres of prescribed fire per year</a:t>
            </a:r>
          </a:p>
          <a:p>
            <a:pPr eaLnBrk="1" hangingPunct="1"/>
            <a:r>
              <a:rPr lang="en-US" dirty="0" smtClean="0"/>
              <a:t>From 1995-2005 the average number of acres burned by wildfires in the U.S was 5.7 million.  2004-7 has seen 8-10 million acres burned in wildfires.</a:t>
            </a:r>
          </a:p>
          <a:p>
            <a:pPr eaLnBrk="1" hangingPunct="1"/>
            <a:r>
              <a:rPr lang="en-US" dirty="0" smtClean="0"/>
              <a:t>In Florida the average wildfire season burns 238,000 acres while prescribed fire accounts for around 2 million acres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 the</a:t>
            </a:r>
            <a:r>
              <a:rPr lang="en-US" baseline="0" dirty="0" smtClean="0"/>
              <a:t> smoke blog to the class, then say, lets take it a step further and look at the models.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www.wasmoke.blogspot.com</a:t>
            </a:r>
            <a:r>
              <a:rPr lang="en-US" dirty="0" smtClean="0"/>
              <a:t>/</a:t>
            </a:r>
            <a:r>
              <a:rPr lang="en-US" dirty="0" err="1" smtClean="0"/>
              <a:t>search?updated-max</a:t>
            </a:r>
            <a:r>
              <a:rPr lang="en-US" dirty="0" smtClean="0"/>
              <a:t>=2014-08-18T11:08:00-07:00&amp;max-results=8&amp;start=4&amp;by-date=false</a:t>
            </a:r>
          </a:p>
          <a:p>
            <a:r>
              <a:rPr lang="en-US" dirty="0" smtClean="0"/>
              <a:t>Talk</a:t>
            </a:r>
            <a:r>
              <a:rPr lang="en-US" baseline="0" dirty="0" smtClean="0"/>
              <a:t> about 1-hr and 24-hr concentrations. NAAQS are a 24-hr std. Does smoke stay the same over a 24-hr period? Why or why not?</a:t>
            </a:r>
          </a:p>
          <a:p>
            <a:r>
              <a:rPr lang="en-US" baseline="0" dirty="0" smtClean="0"/>
              <a:t>Use this example to talk about: grid resolution, comparing with monitoring data, timing of impacts and met models being off, calibrating your brain/experience</a:t>
            </a:r>
          </a:p>
          <a:p>
            <a:endParaRPr lang="en-US" baseline="0" dirty="0" smtClean="0"/>
          </a:p>
          <a:p>
            <a:r>
              <a:rPr lang="en-US" dirty="0" smtClean="0"/>
              <a:t>http://kcts9.org/programs/in-close/environment/wildfires-and-climate-change</a:t>
            </a:r>
          </a:p>
          <a:p>
            <a:r>
              <a:rPr lang="en-US" dirty="0" smtClean="0"/>
              <a:t>http://kcts9.org/programs/in-close/environment/</a:t>
            </a:r>
            <a:r>
              <a:rPr lang="en-US" dirty="0" err="1" smtClean="0"/>
              <a:t>carlton</a:t>
            </a:r>
            <a:r>
              <a:rPr lang="en-US" dirty="0" smtClean="0"/>
              <a:t>-complex-progression-map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47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Weather model winds – what if they are off by 30 degrees? Does it matter so much with</a:t>
            </a:r>
            <a:r>
              <a:rPr lang="en-US" baseline="0" dirty="0" smtClean="0"/>
              <a:t> this resolution?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56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Weather model winds – what if they are off by 30 degrees at</a:t>
            </a:r>
            <a:r>
              <a:rPr lang="en-US" baseline="0" dirty="0" smtClean="0"/>
              <a:t> this fine resolution</a:t>
            </a:r>
            <a:r>
              <a:rPr lang="en-US" dirty="0" smtClean="0"/>
              <a:t>?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obs</a:t>
            </a:r>
            <a:r>
              <a:rPr lang="en-US" dirty="0" smtClean="0"/>
              <a:t> showed Twisp</a:t>
            </a:r>
            <a:r>
              <a:rPr lang="en-US" baseline="0" dirty="0" smtClean="0"/>
              <a:t> getting hit harder, yet </a:t>
            </a:r>
            <a:r>
              <a:rPr lang="en-US" baseline="0" dirty="0" err="1" smtClean="0"/>
              <a:t>BlueSky</a:t>
            </a:r>
            <a:r>
              <a:rPr lang="en-US" baseline="0" dirty="0" smtClean="0"/>
              <a:t> typically hit Winthrop harder – again shows importance of looking at models every day to see patterns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412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sum up what we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062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543B59-AE85-4C69-9E95-A408FDE07DC7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1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use smoke models?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99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Smoke plume from Wallow Fire settled over ABQ. People panicked because they didn’t know what was happening,</a:t>
            </a:r>
            <a:r>
              <a:rPr lang="en-US" baseline="0" dirty="0" smtClean="0"/>
              <a:t> called 911, crashed the 911 system. When you keep people informed, this doesn’t happen. </a:t>
            </a:r>
            <a:r>
              <a:rPr lang="en-US" b="1" i="0" u="sng" baseline="0" dirty="0" smtClean="0">
                <a:solidFill>
                  <a:schemeClr val="tx1"/>
                </a:solidFill>
              </a:rPr>
              <a:t>Communication is vital; models help you communicate</a:t>
            </a:r>
            <a:r>
              <a:rPr lang="en-US" b="1" baseline="0" dirty="0" smtClean="0">
                <a:solidFill>
                  <a:schemeClr val="tx1"/>
                </a:solidFill>
              </a:rPr>
              <a:t> </a:t>
            </a:r>
            <a:r>
              <a:rPr lang="en-US" baseline="0" dirty="0" smtClean="0"/>
              <a:t>potential smoke impacts. Showed the need for ARA’s.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33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How do we determine what smoke</a:t>
            </a:r>
            <a:r>
              <a:rPr lang="en-US" baseline="0" dirty="0" smtClean="0">
                <a:latin typeface="Arial" charset="0"/>
                <a:ea typeface="ＭＳ Ｐゴシック" charset="0"/>
              </a:rPr>
              <a:t> impacts may be?  We need all steps in the “ladder” above. </a:t>
            </a:r>
            <a:r>
              <a:rPr lang="en-US" dirty="0" smtClean="0">
                <a:latin typeface="Arial" charset="0"/>
                <a:ea typeface="ＭＳ Ｐゴシック" charset="0"/>
              </a:rPr>
              <a:t>Go over how each</a:t>
            </a:r>
            <a:r>
              <a:rPr lang="en-US" baseline="0" dirty="0" smtClean="0">
                <a:latin typeface="Arial" charset="0"/>
                <a:ea typeface="ＭＳ Ｐゴシック" charset="0"/>
              </a:rPr>
              <a:t> step is full of variability.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least 12 domains per day, 6 are run twice</a:t>
            </a:r>
            <a:r>
              <a:rPr lang="en-US" baseline="0" dirty="0" smtClean="0"/>
              <a:t> a day (00Z, 12Z) – 18 </a:t>
            </a:r>
            <a:r>
              <a:rPr lang="en-US" baseline="0" dirty="0" err="1" smtClean="0"/>
              <a:t>hysplit</a:t>
            </a:r>
            <a:r>
              <a:rPr lang="en-US" baseline="0" dirty="0" smtClean="0"/>
              <a:t> particle runs. </a:t>
            </a:r>
            <a:r>
              <a:rPr lang="en-US" b="1" u="sng" baseline="0" dirty="0" smtClean="0"/>
              <a:t>Mention FW1km domains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This does not include custom runs.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88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all</a:t>
            </a:r>
            <a:r>
              <a:rPr lang="en-US" baseline="0" dirty="0" smtClean="0"/>
              <a:t> domains shown here – more than one CONUS domain, FW1km domains during fire season, other regional domains that are sporadically available.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49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BlueSky</a:t>
            </a:r>
            <a:r>
              <a:rPr lang="en-US" baseline="0" dirty="0" smtClean="0"/>
              <a:t> output with fire locations and PM2.5 predictions.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98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you figure out if the model is “right” or “wrong?”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3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2A3C4-E569-8C40-9102-B8A5DB5B632B}" type="datetime1">
              <a:rPr lang="en-US"/>
              <a:pPr>
                <a:defRPr/>
              </a:pPr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638F4-93BE-8F48-BF32-424C409C8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76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C8DC8-CBFB-4147-97E6-AC09651BA096}" type="datetime1">
              <a:rPr lang="en-US"/>
              <a:pPr>
                <a:defRPr/>
              </a:pPr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63E65-17E3-FB4D-BC51-BCEF169B1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2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38563-78D3-C24D-8441-B9D55DB944C9}" type="datetime1">
              <a:rPr lang="en-US"/>
              <a:pPr>
                <a:defRPr/>
              </a:pPr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820E8-08C4-D144-A30B-E103C7FBF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4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58583-AEB0-1147-ABB0-D948D4FC47EC}" type="datetime1">
              <a:rPr lang="en-US"/>
              <a:pPr>
                <a:defRPr/>
              </a:pPr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4DCE2-9EA6-9040-AEF6-DE47091D1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0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803C5-C0A8-2049-9310-DC5C6532472A}" type="datetime1">
              <a:rPr lang="en-US"/>
              <a:pPr>
                <a:defRPr/>
              </a:pPr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2C079-F9D5-0544-AC74-0E3123C92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3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CDF9A-4561-394E-8049-A742DA0864DE}" type="datetime1">
              <a:rPr lang="en-US"/>
              <a:pPr>
                <a:defRPr/>
              </a:pPr>
              <a:t>1/11/17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ACFB4-2B53-8F45-97E9-8B2B48353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28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259AB-3DC4-FC4F-BE3E-87ED54BB36BD}" type="datetime1">
              <a:rPr lang="en-US"/>
              <a:pPr>
                <a:defRPr/>
              </a:pPr>
              <a:t>1/11/17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3E80A-780B-A343-A97F-7A46C3F79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7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7B63B-7E59-1A40-B7AB-7A1F4DB18FFB}" type="datetime1">
              <a:rPr lang="en-US"/>
              <a:pPr>
                <a:defRPr/>
              </a:pPr>
              <a:t>1/11/17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D4C86-B650-794C-B5E3-A3271B46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50A2E-C191-2140-8E38-E5EFC935DC48}" type="datetime1">
              <a:rPr lang="en-US"/>
              <a:pPr>
                <a:defRPr/>
              </a:pPr>
              <a:t>1/11/17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6BFB1-732E-AE40-94F4-1D1407382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7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91AF-E56A-F540-8605-3FB3FD68D322}" type="datetime1">
              <a:rPr lang="en-US"/>
              <a:pPr>
                <a:defRPr/>
              </a:pPr>
              <a:t>1/11/17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81A1E-B5E5-DC43-BCCB-3DF77A32F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1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D698B-FCDA-9541-A88E-8956412069ED}" type="datetime1">
              <a:rPr lang="en-US"/>
              <a:pPr>
                <a:defRPr/>
              </a:pPr>
              <a:t>1/11/17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8B6B4-FD91-554A-8A8B-94E369098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84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A9FBEFB-F256-CA42-B406-8B1536647142}" type="datetime1">
              <a:rPr lang="en-US"/>
              <a:pPr>
                <a:defRPr/>
              </a:pPr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B5D79C6-81A6-964D-AD88-3589CF0A2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hyperlink" Target="http://www.airfire.org/data/bluesky-daily/" TargetMode="External"/><Relationship Id="rId5" Type="http://schemas.openxmlformats.org/officeDocument/2006/relationships/hyperlink" Target="http://playground.airfire.org/" TargetMode="External"/><Relationship Id="rId6" Type="http://schemas.openxmlformats.org/officeDocument/2006/relationships/hyperlink" Target="http://ready.arl.noaa.gov/HYSPLIT.php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hyperlink" Target="http://smoke.airfire.org/monitoring/" TargetMode="External"/><Relationship Id="rId5" Type="http://schemas.openxmlformats.org/officeDocument/2006/relationships/hyperlink" Target="http://smoke.airfire.org/complexity/" TargetMode="External"/><Relationship Id="rId6" Type="http://schemas.openxmlformats.org/officeDocument/2006/relationships/hyperlink" Target="http://smoke.airfire.org/vci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jpeg"/><Relationship Id="rId20" Type="http://schemas.openxmlformats.org/officeDocument/2006/relationships/image" Target="../media/image45.jpeg"/><Relationship Id="rId21" Type="http://schemas.openxmlformats.org/officeDocument/2006/relationships/image" Target="../media/image46.jpeg"/><Relationship Id="rId22" Type="http://schemas.openxmlformats.org/officeDocument/2006/relationships/image" Target="../media/image47.jpeg"/><Relationship Id="rId23" Type="http://schemas.openxmlformats.org/officeDocument/2006/relationships/hyperlink" Target="mailto:mrorig@fs.fed.us" TargetMode="External"/><Relationship Id="rId24" Type="http://schemas.openxmlformats.org/officeDocument/2006/relationships/hyperlink" Target="mailto:mrorig@gmail.com" TargetMode="External"/><Relationship Id="rId10" Type="http://schemas.openxmlformats.org/officeDocument/2006/relationships/hyperlink" Target="http://www.doi.gov/" TargetMode="External"/><Relationship Id="rId11" Type="http://schemas.openxmlformats.org/officeDocument/2006/relationships/image" Target="../media/image38.jpeg"/><Relationship Id="rId12" Type="http://schemas.openxmlformats.org/officeDocument/2006/relationships/hyperlink" Target="http://www.forestsandrangelands.gov/" TargetMode="External"/><Relationship Id="rId13" Type="http://schemas.openxmlformats.org/officeDocument/2006/relationships/image" Target="../media/image39.jpeg"/><Relationship Id="rId14" Type="http://schemas.openxmlformats.org/officeDocument/2006/relationships/hyperlink" Target="http://www.noaa.gov/" TargetMode="External"/><Relationship Id="rId15" Type="http://schemas.openxmlformats.org/officeDocument/2006/relationships/image" Target="../media/image40.jpeg"/><Relationship Id="rId16" Type="http://schemas.openxmlformats.org/officeDocument/2006/relationships/image" Target="../media/image41.wmf"/><Relationship Id="rId17" Type="http://schemas.openxmlformats.org/officeDocument/2006/relationships/image" Target="../media/image42.emf"/><Relationship Id="rId18" Type="http://schemas.openxmlformats.org/officeDocument/2006/relationships/image" Target="../media/image43.png"/><Relationship Id="rId19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Relationship Id="rId4" Type="http://schemas.openxmlformats.org/officeDocument/2006/relationships/hyperlink" Target="http://www.nasa.gov/" TargetMode="External"/><Relationship Id="rId5" Type="http://schemas.openxmlformats.org/officeDocument/2006/relationships/image" Target="../media/image35.jpeg"/><Relationship Id="rId6" Type="http://schemas.openxmlformats.org/officeDocument/2006/relationships/hyperlink" Target="http://www.epa.gov/" TargetMode="External"/><Relationship Id="rId7" Type="http://schemas.openxmlformats.org/officeDocument/2006/relationships/image" Target="../media/image36.jpeg"/><Relationship Id="rId8" Type="http://schemas.openxmlformats.org/officeDocument/2006/relationships/hyperlink" Target="http://www.fs.fed.us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://www.airfire.org/data/bluesky-daily/" TargetMode="External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fire.org/data/bluesky-daily/" TargetMode="External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6617934"/>
              <a:ext cx="2514600" cy="24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 i="1" dirty="0" smtClean="0"/>
                <a:t>Photo Seattle Times, 9/2012</a:t>
              </a:r>
              <a:endParaRPr lang="en-US" sz="1200" i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71" y="409575"/>
            <a:ext cx="8382000" cy="2426758"/>
          </a:xfrm>
        </p:spPr>
        <p:txBody>
          <a:bodyPr>
            <a:normAutofit/>
          </a:bodyPr>
          <a:lstStyle/>
          <a:p>
            <a:r>
              <a:rPr lang="en-US" sz="3600" b="1" dirty="0" err="1" smtClean="0"/>
              <a:t>BlueSky</a:t>
            </a:r>
            <a:r>
              <a:rPr lang="en-US" sz="3600" b="1" dirty="0" smtClean="0"/>
              <a:t>  Application and Interpretation</a:t>
            </a:r>
            <a:br>
              <a:rPr lang="en-US" sz="36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i="1" dirty="0" smtClean="0"/>
              <a:t>Smoke Dispersion Modeling</a:t>
            </a:r>
            <a:endParaRPr lang="en-US" sz="36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82707" y="4454861"/>
            <a:ext cx="8346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</a:rPr>
              <a:t>Miriam Rorig, Research Meteorologist, USDA Forest Service, </a:t>
            </a:r>
            <a:r>
              <a:rPr lang="en-US" b="1" i="1" dirty="0" err="1" smtClean="0">
                <a:solidFill>
                  <a:srgbClr val="FFFFFF"/>
                </a:solidFill>
              </a:rPr>
              <a:t>AirFire</a:t>
            </a:r>
            <a:r>
              <a:rPr lang="en-US" b="1" i="1" dirty="0" smtClean="0">
                <a:solidFill>
                  <a:srgbClr val="FFFFFF"/>
                </a:solidFill>
              </a:rPr>
              <a:t> Team</a:t>
            </a:r>
          </a:p>
          <a:p>
            <a:endParaRPr lang="en-US" b="1" i="1" dirty="0" smtClean="0">
              <a:solidFill>
                <a:srgbClr val="FFFFFF"/>
              </a:solidFill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Susan O’Neill, Research Scientist, USDA Forest Service, </a:t>
            </a:r>
            <a:r>
              <a:rPr lang="en-US" b="1" i="1" dirty="0" err="1" smtClean="0">
                <a:solidFill>
                  <a:srgbClr val="FFFFFF"/>
                </a:solidFill>
              </a:rPr>
              <a:t>AirFire</a:t>
            </a:r>
            <a:r>
              <a:rPr lang="en-US" b="1" i="1" dirty="0" smtClean="0">
                <a:solidFill>
                  <a:srgbClr val="FFFFFF"/>
                </a:solidFill>
              </a:rPr>
              <a:t> Team</a:t>
            </a:r>
            <a:endParaRPr lang="en-US" b="1" i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6544558"/>
            <a:ext cx="251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i="1" dirty="0" smtClean="0">
                <a:solidFill>
                  <a:srgbClr val="FFFFFF"/>
                </a:solidFill>
              </a:rPr>
              <a:t>Photo Seattle Times, 9/2012</a:t>
            </a:r>
            <a:endParaRPr lang="en-US" sz="1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3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am I looking at to evaluate the models?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6600" y="1943100"/>
            <a:ext cx="7785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Visible satellite imagery (look at several!) – compare where smoke from your fire is this morning compared with yesterday’s model run</a:t>
            </a:r>
          </a:p>
          <a:p>
            <a:pPr marL="342900" indent="-342900">
              <a:buAutoNum type="arabicPeriod"/>
            </a:pPr>
            <a:r>
              <a:rPr lang="en-US" dirty="0" smtClean="0"/>
              <a:t>Current </a:t>
            </a:r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monitoring data – compare this morning’s values with yesterday’s model </a:t>
            </a:r>
            <a:r>
              <a:rPr lang="en-US" dirty="0" smtClean="0"/>
              <a:t>runs</a:t>
            </a:r>
          </a:p>
          <a:p>
            <a:pPr marL="342900" indent="-342900">
              <a:buAutoNum type="arabicPeriod"/>
            </a:pPr>
            <a:r>
              <a:rPr lang="en-US" dirty="0" smtClean="0"/>
              <a:t>Today’s model runs (seek out highest resolution available) – how do they compare with yesterday’s model runs? Is your fire missing from today’s run (cloud cover, e.g.)? Try Playground.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80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5080"/>
            <a:ext cx="6065520" cy="4312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340" y="1188720"/>
            <a:ext cx="4445000" cy="332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168"/>
            <a:ext cx="9144000" cy="118872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cap="none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3600" cap="none" dirty="0" smtClean="0">
                <a:latin typeface="Arial" charset="0"/>
                <a:ea typeface="Arial" charset="0"/>
                <a:cs typeface="Arial" charset="0"/>
              </a:rPr>
              <a:t>atellite imagery and </a:t>
            </a:r>
            <a:r>
              <a:rPr lang="en-US" sz="3600" cap="none" dirty="0" err="1" smtClean="0">
                <a:latin typeface="Arial" charset="0"/>
                <a:ea typeface="Arial" charset="0"/>
                <a:cs typeface="Arial" charset="0"/>
              </a:rPr>
              <a:t>BlueSky</a:t>
            </a:r>
            <a:r>
              <a:rPr lang="en-US" sz="3600" cap="none" dirty="0" smtClean="0">
                <a:latin typeface="Arial" charset="0"/>
                <a:ea typeface="Arial" charset="0"/>
                <a:cs typeface="Arial" charset="0"/>
              </a:rPr>
              <a:t> output of </a:t>
            </a:r>
            <a:r>
              <a:rPr lang="en-US" sz="3600" cap="none" dirty="0" err="1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3600" cap="none" dirty="0" err="1" smtClean="0">
                <a:latin typeface="Arial" charset="0"/>
                <a:ea typeface="Arial" charset="0"/>
                <a:cs typeface="Arial" charset="0"/>
              </a:rPr>
              <a:t>oberanes</a:t>
            </a:r>
            <a:r>
              <a:rPr lang="en-US" sz="3600" cap="none" dirty="0" smtClean="0">
                <a:latin typeface="Arial" charset="0"/>
                <a:ea typeface="Arial" charset="0"/>
                <a:cs typeface="Arial" charset="0"/>
              </a:rPr>
              <a:t> smoke, </a:t>
            </a:r>
            <a:r>
              <a:rPr lang="en-US" sz="3600" cap="none" dirty="0"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sz="3600" cap="none" dirty="0" smtClean="0">
                <a:latin typeface="Arial" charset="0"/>
                <a:ea typeface="Arial" charset="0"/>
                <a:cs typeface="Arial" charset="0"/>
              </a:rPr>
              <a:t>ednesday </a:t>
            </a:r>
            <a:r>
              <a:rPr lang="en-US" sz="3600" cap="none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3600" cap="none" dirty="0" smtClean="0">
                <a:latin typeface="Arial" charset="0"/>
                <a:ea typeface="Arial" charset="0"/>
                <a:cs typeface="Arial" charset="0"/>
              </a:rPr>
              <a:t>eptember 22 (afternoon)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3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114300"/>
            <a:ext cx="8775700" cy="132080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Satellite imagery of smoke from </a:t>
            </a:r>
            <a:r>
              <a:rPr lang="en-US" sz="2800" dirty="0" err="1" smtClean="0">
                <a:latin typeface="Arial" charset="0"/>
                <a:ea typeface="Arial" charset="0"/>
                <a:cs typeface="Arial" charset="0"/>
              </a:rPr>
              <a:t>Soberanes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 fire (CA)</a:t>
            </a:r>
            <a:br>
              <a:rPr lang="en-US" sz="28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Sept 21, 2016, 9AM PDT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1600200"/>
            <a:ext cx="63246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116586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Arial" charset="0"/>
                <a:ea typeface="Arial" charset="0"/>
                <a:cs typeface="Arial" charset="0"/>
              </a:rPr>
              <a:t>BlueSky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 output for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Soberanes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fire (CA)</a:t>
            </a:r>
            <a:br>
              <a:rPr lang="en-US" sz="2800" dirty="0">
                <a:latin typeface="Arial" charset="0"/>
                <a:ea typeface="Arial" charset="0"/>
                <a:cs typeface="Arial" charset="0"/>
              </a:rPr>
            </a:b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Sept 21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, 2016,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9AM PDT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" y="1165860"/>
            <a:ext cx="7170420" cy="56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4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76" y="663068"/>
            <a:ext cx="8432800" cy="61404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rot="10800000" flipV="1">
            <a:off x="3175108" y="3411877"/>
            <a:ext cx="722182" cy="647509"/>
          </a:xfrm>
          <a:prstGeom prst="straightConnector1">
            <a:avLst/>
          </a:prstGeom>
          <a:ln w="508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 flipV="1">
            <a:off x="3414664" y="4134099"/>
            <a:ext cx="722182" cy="647509"/>
          </a:xfrm>
          <a:prstGeom prst="straightConnector1">
            <a:avLst/>
          </a:prstGeom>
          <a:ln w="508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55524" y="48383"/>
            <a:ext cx="7269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Monitor comparisons - Chips Fire, </a:t>
            </a:r>
            <a:r>
              <a:rPr lang="en-US" dirty="0" err="1" smtClean="0"/>
              <a:t>BlueSky</a:t>
            </a:r>
            <a:r>
              <a:rPr lang="en-US" dirty="0" smtClean="0"/>
              <a:t> Output for 8/13/2012</a:t>
            </a:r>
          </a:p>
          <a:p>
            <a:pPr algn="ctr"/>
            <a:r>
              <a:rPr lang="en-US" dirty="0" smtClean="0"/>
              <a:t>Down-drainage flow overnight and early morning – which drainage?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57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1498600"/>
            <a:ext cx="8356600" cy="3848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7100" y="825500"/>
            <a:ext cx="763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Southern Idaho fires – Summer/Fall 2012</a:t>
            </a:r>
          </a:p>
        </p:txBody>
      </p:sp>
    </p:spTree>
    <p:extLst>
      <p:ext uri="{BB962C8B-B14F-4D97-AF65-F5344CB8AC3E}">
        <p14:creationId xmlns:p14="http://schemas.microsoft.com/office/powerpoint/2010/main" val="56167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15" y="382340"/>
            <a:ext cx="7609840" cy="6534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6378" y="-4"/>
            <a:ext cx="5626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100% estimated fire growth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321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05" y="368685"/>
            <a:ext cx="7600950" cy="6525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6378" y="-4"/>
            <a:ext cx="5626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</a:t>
            </a:r>
            <a:r>
              <a:rPr lang="en-US" sz="2000" dirty="0" smtClean="0"/>
              <a:t>00% estimated fire growth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472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108" y="152990"/>
            <a:ext cx="4018891" cy="23018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1197" y="101881"/>
            <a:ext cx="5202192" cy="3544856"/>
            <a:chOff x="61197" y="101881"/>
            <a:chExt cx="5202192" cy="35448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97" y="101881"/>
              <a:ext cx="5202192" cy="3544856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1147542" y="443685"/>
              <a:ext cx="0" cy="243262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462818" y="473693"/>
              <a:ext cx="0" cy="243262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1774866" y="473693"/>
              <a:ext cx="397814" cy="2432621"/>
            </a:xfrm>
            <a:prstGeom prst="rect">
              <a:avLst/>
            </a:prstGeom>
            <a:solidFill>
              <a:schemeClr val="bg1">
                <a:lumMod val="95000"/>
                <a:alpha val="25000"/>
              </a:schemeClr>
            </a:solidFill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59543" y="488402"/>
              <a:ext cx="504918" cy="2432621"/>
            </a:xfrm>
            <a:prstGeom prst="rect">
              <a:avLst/>
            </a:prstGeom>
            <a:solidFill>
              <a:schemeClr val="bg1">
                <a:lumMod val="95000"/>
                <a:alpha val="25000"/>
              </a:schemeClr>
            </a:solidFill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Oval 14"/>
          <p:cNvSpPr/>
          <p:nvPr/>
        </p:nvSpPr>
        <p:spPr>
          <a:xfrm>
            <a:off x="1614450" y="488402"/>
            <a:ext cx="848368" cy="142328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916498" y="533858"/>
            <a:ext cx="848368" cy="142328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798" y="3394776"/>
            <a:ext cx="5128260" cy="33756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91" y="5513326"/>
            <a:ext cx="3869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4km </a:t>
            </a:r>
            <a:r>
              <a:rPr lang="en-US" dirty="0" err="1" smtClean="0"/>
              <a:t>BlueSky</a:t>
            </a:r>
            <a:r>
              <a:rPr lang="en-US" dirty="0" smtClean="0"/>
              <a:t> run, valid 19:00 PDT 6/6/2015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147542" y="6329548"/>
            <a:ext cx="1634504" cy="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9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224" y="219456"/>
            <a:ext cx="6208029" cy="66385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937690"/>
            <a:ext cx="2380244" cy="2939151"/>
          </a:xfrm>
        </p:spPr>
        <p:txBody>
          <a:bodyPr/>
          <a:lstStyle/>
          <a:p>
            <a:r>
              <a:rPr lang="en-US" dirty="0" smtClean="0"/>
              <a:t>PNW </a:t>
            </a:r>
            <a:br>
              <a:rPr lang="en-US" dirty="0" smtClean="0"/>
            </a:br>
            <a:r>
              <a:rPr lang="en-US" dirty="0" smtClean="0"/>
              <a:t>4km</a:t>
            </a:r>
          </a:p>
          <a:p>
            <a:r>
              <a:rPr lang="en-US" dirty="0" smtClean="0"/>
              <a:t>10/6/2014 5am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1303" y="932187"/>
            <a:ext cx="2486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Daily scheduled </a:t>
            </a:r>
            <a:r>
              <a:rPr lang="en-US" sz="2400" dirty="0" err="1" smtClean="0"/>
              <a:t>BlueSky</a:t>
            </a:r>
            <a:r>
              <a:rPr lang="en-US" sz="2400" dirty="0" smtClean="0"/>
              <a:t> run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2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44" y="-4232"/>
            <a:ext cx="9149643" cy="686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525963"/>
          </a:xfrm>
        </p:spPr>
        <p:txBody>
          <a:bodyPr/>
          <a:lstStyle/>
          <a:p>
            <a:r>
              <a:rPr lang="en-US" sz="2800" dirty="0" smtClean="0"/>
              <a:t>What is smoke dispersion modeling?</a:t>
            </a:r>
          </a:p>
          <a:p>
            <a:r>
              <a:rPr lang="en-US" sz="2800" dirty="0" smtClean="0"/>
              <a:t>What goes into smoke dispersion modeling?</a:t>
            </a:r>
          </a:p>
          <a:p>
            <a:r>
              <a:rPr lang="en-US" sz="2800" dirty="0" smtClean="0"/>
              <a:t>How to interpret and use smoke dispersion models</a:t>
            </a:r>
          </a:p>
          <a:p>
            <a:r>
              <a:rPr lang="en-US" sz="2800" dirty="0" smtClean="0"/>
              <a:t>Comparing monitoring observations and model output</a:t>
            </a:r>
          </a:p>
          <a:p>
            <a:r>
              <a:rPr lang="en-US" sz="2800" dirty="0" smtClean="0"/>
              <a:t>Hands-on: Introduction to the </a:t>
            </a:r>
            <a:r>
              <a:rPr lang="en-US" sz="2800" dirty="0" err="1" smtClean="0"/>
              <a:t>BlueSky</a:t>
            </a:r>
            <a:r>
              <a:rPr lang="en-US" sz="2800" dirty="0" smtClean="0"/>
              <a:t> Playground </a:t>
            </a:r>
          </a:p>
          <a:p>
            <a:r>
              <a:rPr lang="en-US" sz="2800" dirty="0" smtClean="0"/>
              <a:t>Hands-on: Introduction to Trajectories</a:t>
            </a:r>
          </a:p>
        </p:txBody>
      </p:sp>
    </p:spTree>
    <p:extLst>
      <p:ext uri="{BB962C8B-B14F-4D97-AF65-F5344CB8AC3E}">
        <p14:creationId xmlns:p14="http://schemas.microsoft.com/office/powerpoint/2010/main" val="78871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505370"/>
            <a:ext cx="2339709" cy="2952661"/>
          </a:xfrm>
        </p:spPr>
        <p:txBody>
          <a:bodyPr/>
          <a:lstStyle/>
          <a:p>
            <a:r>
              <a:rPr lang="en-US" dirty="0" smtClean="0"/>
              <a:t>NWS 1km</a:t>
            </a:r>
          </a:p>
          <a:p>
            <a:r>
              <a:rPr lang="en-US" dirty="0" smtClean="0"/>
              <a:t>10/6/2014 5am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024" y="217612"/>
            <a:ext cx="6211975" cy="66403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303" y="932187"/>
            <a:ext cx="2486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Custom hi-res </a:t>
            </a:r>
            <a:r>
              <a:rPr lang="en-US" sz="2400" dirty="0" err="1" smtClean="0"/>
              <a:t>BlueSky</a:t>
            </a:r>
            <a:r>
              <a:rPr lang="en-US" sz="2400" dirty="0" smtClean="0"/>
              <a:t> run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601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853063"/>
              </p:ext>
            </p:extLst>
          </p:nvPr>
        </p:nvGraphicFramePr>
        <p:xfrm>
          <a:off x="1524000" y="1397000"/>
          <a:ext cx="6095997" cy="4521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5023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752" y="0"/>
            <a:ext cx="5356248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30552" cy="2049462"/>
          </a:xfrm>
        </p:spPr>
        <p:txBody>
          <a:bodyPr/>
          <a:lstStyle/>
          <a:p>
            <a:r>
              <a:rPr lang="en-US" dirty="0" smtClean="0"/>
              <a:t>Carlton Complex August 2014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0444" y="2813757"/>
            <a:ext cx="3309056" cy="386080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Washington Smoke Blog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On </a:t>
            </a:r>
            <a:r>
              <a:rPr lang="en-US" sz="1600" dirty="0"/>
              <a:t>this gorgeous, clear day with no smoke, let's take a look at the differences between two air quality monitors located less than 9 miles apart in the same </a:t>
            </a:r>
            <a:r>
              <a:rPr lang="en-US" sz="1600" dirty="0" err="1"/>
              <a:t>Methow</a:t>
            </a:r>
            <a:r>
              <a:rPr lang="en-US" sz="1600" dirty="0"/>
              <a:t> Valley.  The blue graphs indicate 1-hr average concentrations of PM2.5 while the red data points are 24-hr averages. Note that while the 24-hr values trended rather similar for the two sites (expected as they are spatially close) the peak 1-hr values differed greatly! 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i="1" dirty="0" smtClean="0"/>
              <a:t>Posted by Mike Broughton, FWS, ARA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51634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982286"/>
              </p:ext>
            </p:extLst>
          </p:nvPr>
        </p:nvGraphicFramePr>
        <p:xfrm>
          <a:off x="3132668" y="2192654"/>
          <a:ext cx="2882904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363"/>
                <a:gridCol w="360363"/>
                <a:gridCol w="360363"/>
                <a:gridCol w="360363"/>
                <a:gridCol w="360363"/>
                <a:gridCol w="360363"/>
                <a:gridCol w="360363"/>
                <a:gridCol w="360363"/>
              </a:tblGrid>
              <a:tr h="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Carlton Complex 2014080400Z, 8/4/2014 6am, </a:t>
            </a:r>
            <a:r>
              <a:rPr lang="en-US" dirty="0" smtClean="0"/>
              <a:t>12 km </a:t>
            </a:r>
            <a:r>
              <a:rPr lang="en-US" dirty="0"/>
              <a:t>Domain</a:t>
            </a:r>
          </a:p>
        </p:txBody>
      </p:sp>
      <p:sp>
        <p:nvSpPr>
          <p:cNvPr id="10" name="Diamond 9"/>
          <p:cNvSpPr/>
          <p:nvPr/>
        </p:nvSpPr>
        <p:spPr>
          <a:xfrm>
            <a:off x="4580444" y="2256840"/>
            <a:ext cx="310767" cy="242504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5570565" y="5302670"/>
            <a:ext cx="310767" cy="242504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42576" y="1829542"/>
            <a:ext cx="11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Winthrop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3852" y="5360508"/>
            <a:ext cx="11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Twisp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5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58422"/>
              </p:ext>
            </p:extLst>
          </p:nvPr>
        </p:nvGraphicFramePr>
        <p:xfrm>
          <a:off x="3104446" y="2517207"/>
          <a:ext cx="2882904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363"/>
                <a:gridCol w="360363"/>
                <a:gridCol w="360363"/>
                <a:gridCol w="360363"/>
                <a:gridCol w="360363"/>
                <a:gridCol w="360363"/>
                <a:gridCol w="360363"/>
                <a:gridCol w="360363"/>
              </a:tblGrid>
              <a:tr h="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Carlton Complex 2014080400Z, 8/4/2014 6am, 1.33 km Domain</a:t>
            </a:r>
            <a:endParaRPr lang="en-US" dirty="0"/>
          </a:p>
        </p:txBody>
      </p:sp>
      <p:sp>
        <p:nvSpPr>
          <p:cNvPr id="7" name="Diamond 6"/>
          <p:cNvSpPr/>
          <p:nvPr/>
        </p:nvSpPr>
        <p:spPr>
          <a:xfrm>
            <a:off x="4580444" y="2567570"/>
            <a:ext cx="310767" cy="242504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/>
          <p:cNvSpPr/>
          <p:nvPr/>
        </p:nvSpPr>
        <p:spPr>
          <a:xfrm>
            <a:off x="5570565" y="5613400"/>
            <a:ext cx="310767" cy="242504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42576" y="2126161"/>
            <a:ext cx="11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Winthrop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3852" y="5671238"/>
            <a:ext cx="111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Twisp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6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8700" y="546100"/>
            <a:ext cx="753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Are models worthless?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27100" y="1371600"/>
            <a:ext cx="7823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AQ monitor shows moderate-high 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concentrations; models shows none. Are the models wrong?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Models shows </a:t>
            </a:r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</a:t>
            </a:r>
            <a:r>
              <a:rPr lang="en-US" dirty="0" smtClean="0"/>
              <a:t>concentrations in a different location (drainage) than the AQ monitor. Are the models wrong?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Based on observations, the models are not accurately predicting the timing of smoke impacts. Are the models wrong?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79500" y="3416300"/>
            <a:ext cx="782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Model input is incomplete and inaccurate (by design!) – it’s an approximation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Model configuration can have a big effect on model output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Don’t think the observations are the “truth” either: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Federal Reference Monitor? (probably not)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Hardware issues (pump failures, clogged filters, etc.)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Apples-to-oranges comparison: grid cell averages vs. point observations (could be differences in temporal averages too)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81100" y="6001623"/>
            <a:ext cx="718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Bottom line: Models and monitors give you complementary information – not direct comparisons!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99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800" y="431800"/>
            <a:ext cx="749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Interpreting Model Runs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65100" y="1206500"/>
            <a:ext cx="88773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dirty="0" smtClean="0"/>
              <a:t>Get as much information as possible on what went into the model runs – includes fuels, weather, fire location, fire size, etc.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Familiarize yourself with model limitations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As much as possible, do some game-playing (change fire size, fuels, timing, </a:t>
            </a:r>
            <a:r>
              <a:rPr lang="en-US" dirty="0" err="1" smtClean="0"/>
              <a:t>etc</a:t>
            </a:r>
            <a:r>
              <a:rPr lang="en-US" dirty="0" smtClean="0"/>
              <a:t>) – request custom runs, if possible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Compare different model outputs (different domains, NOAA smoke forecasts, dispersion vs. trajectory, etc.)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Mentally adjust output to compensate for known inaccuracies (too many acres, dispersion down wrong drainage, etc.)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5200" y="4267200"/>
            <a:ext cx="7543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Use </a:t>
            </a:r>
            <a:r>
              <a:rPr lang="en-US" sz="2400" i="1" dirty="0" smtClean="0"/>
              <a:t>all</a:t>
            </a:r>
            <a:r>
              <a:rPr lang="en-US" sz="2400" dirty="0" smtClean="0"/>
              <a:t> available information to help you anticipate smoke impacts: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Monitoring data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Model output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Human observations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Remotely sensed data (e.g. satellite data, heat signatures)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Local knowledge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3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DSC0053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4111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2743200" cy="2849562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  <a:effectLst/>
              </a:rPr>
              <a:t>Models Available Online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3200" y="691445"/>
            <a:ext cx="6477000" cy="4741331"/>
          </a:xfrm>
        </p:spPr>
        <p:txBody>
          <a:bodyPr/>
          <a:lstStyle/>
          <a:p>
            <a:pPr eaLnBrk="1" hangingPunct="1"/>
            <a:r>
              <a:rPr lang="en-US" sz="2600" dirty="0" err="1">
                <a:solidFill>
                  <a:srgbClr val="FFFFFF"/>
                </a:solidFill>
              </a:rPr>
              <a:t>BlueSky</a:t>
            </a:r>
            <a:r>
              <a:rPr lang="en-US" sz="2600" dirty="0">
                <a:solidFill>
                  <a:srgbClr val="FFFFFF"/>
                </a:solidFill>
              </a:rPr>
              <a:t> Wildfire Operational Runs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  <a:hlinkClick r:id="rId4"/>
              </a:rPr>
              <a:t>http://www.airfire.org/data/bluesky-daily/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</a:p>
          <a:p>
            <a:pPr eaLnBrk="1" hangingPunct="1"/>
            <a:r>
              <a:rPr lang="en-US" sz="2600" dirty="0" err="1" smtClean="0">
                <a:solidFill>
                  <a:srgbClr val="FFFFFF"/>
                </a:solidFill>
                <a:effectLst/>
              </a:rPr>
              <a:t>BlueSky</a:t>
            </a:r>
            <a:r>
              <a:rPr lang="en-US" sz="2600" dirty="0" smtClean="0">
                <a:solidFill>
                  <a:srgbClr val="FFFFFF"/>
                </a:solidFill>
              </a:rPr>
              <a:t> Playground – Do your own smoke (PM2.5) modeling</a:t>
            </a:r>
            <a:r>
              <a:rPr lang="en-US" sz="2600" dirty="0">
                <a:solidFill>
                  <a:srgbClr val="FFFFFF"/>
                </a:solidFill>
              </a:rPr>
              <a:t/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  <a:hlinkClick r:id="rId5"/>
              </a:rPr>
              <a:t>http://playground.airfire.org</a:t>
            </a:r>
            <a:r>
              <a:rPr lang="en-US" sz="2600" dirty="0" smtClean="0">
                <a:solidFill>
                  <a:srgbClr val="FFFFFF"/>
                </a:solidFill>
                <a:hlinkClick r:id="rId5"/>
              </a:rPr>
              <a:t>/</a:t>
            </a:r>
            <a:r>
              <a:rPr lang="en-US" sz="2600" dirty="0" smtClean="0">
                <a:solidFill>
                  <a:srgbClr val="FFFFFF"/>
                </a:solidFill>
              </a:rPr>
              <a:t> </a:t>
            </a:r>
            <a:endParaRPr lang="en-US" sz="2600" dirty="0" smtClean="0">
              <a:solidFill>
                <a:srgbClr val="FFFFFF"/>
              </a:solidFill>
              <a:effectLst/>
            </a:endParaRPr>
          </a:p>
          <a:p>
            <a:pPr eaLnBrk="1" hangingPunct="1"/>
            <a:r>
              <a:rPr lang="en-US" sz="2800" dirty="0" smtClean="0">
                <a:solidFill>
                  <a:srgbClr val="FFFFFF"/>
                </a:solidFill>
              </a:rPr>
              <a:t>NOAA </a:t>
            </a:r>
            <a:r>
              <a:rPr lang="en-US" sz="2800" dirty="0">
                <a:solidFill>
                  <a:srgbClr val="FFFFFF"/>
                </a:solidFill>
              </a:rPr>
              <a:t>HYSPLIT (Dispersion and Trajectories)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  <a:hlinkClick r:id="rId6"/>
              </a:rPr>
              <a:t>http://ready.arl.noaa.gov/HYSPLIT.php</a:t>
            </a:r>
            <a:r>
              <a:rPr lang="en-US" sz="2800" dirty="0">
                <a:solidFill>
                  <a:srgbClr val="FFFFFF"/>
                </a:solidFill>
              </a:rPr>
              <a:t/>
            </a:r>
            <a:br>
              <a:rPr lang="en-US" sz="2800" dirty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  <a:p>
            <a:pPr eaLnBrk="1" hangingPunct="1"/>
            <a:endParaRPr lang="en-US" sz="2600" dirty="0" smtClean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392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Online </a:t>
            </a:r>
            <a:r>
              <a:rPr lang="en-US" dirty="0"/>
              <a:t>T</a:t>
            </a:r>
            <a:r>
              <a:rPr lang="en-US" dirty="0" smtClean="0"/>
              <a:t>ools</a:t>
            </a:r>
            <a:endParaRPr lang="en-US" dirty="0"/>
          </a:p>
        </p:txBody>
      </p:sp>
      <p:pic>
        <p:nvPicPr>
          <p:cNvPr id="6" name="Content Placeholder 5" descr="ESampler_CascadeMiddleSchool_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2" b="3448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540451" y="3012723"/>
            <a:ext cx="729523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Monitoring report page </a:t>
            </a:r>
            <a:r>
              <a:rPr lang="en-US" sz="2400" dirty="0" smtClean="0">
                <a:hlinkClick r:id="rId4"/>
              </a:rPr>
              <a:t>–</a:t>
            </a:r>
            <a:r>
              <a:rPr lang="en-US" sz="2400" dirty="0" smtClean="0"/>
              <a:t> NEW </a:t>
            </a:r>
            <a:r>
              <a:rPr lang="en-US" sz="2400" dirty="0" smtClean="0">
                <a:hlinkClick r:id="rId4"/>
              </a:rPr>
              <a:t>http</a:t>
            </a:r>
            <a:r>
              <a:rPr lang="en-US" sz="2400" dirty="0">
                <a:hlinkClick r:id="rId4"/>
              </a:rPr>
              <a:t>://smoke.airfire.org</a:t>
            </a:r>
            <a:r>
              <a:rPr lang="en-US" sz="2400" dirty="0" smtClean="0">
                <a:hlinkClick r:id="rId4"/>
              </a:rPr>
              <a:t>/monitoringReport/</a:t>
            </a:r>
            <a:r>
              <a:rPr lang="en-US" sz="2400" dirty="0" smtClean="0"/>
              <a:t>  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Smoke values at risk page – in testing </a:t>
            </a:r>
            <a:r>
              <a:rPr lang="en-US" sz="2400" dirty="0" smtClean="0">
                <a:hlinkClick r:id="rId5"/>
              </a:rPr>
              <a:t>http</a:t>
            </a:r>
            <a:r>
              <a:rPr lang="en-US" sz="2400" dirty="0">
                <a:hlinkClick r:id="rId5"/>
              </a:rPr>
              <a:t>://smoke.airfire.org/</a:t>
            </a:r>
            <a:r>
              <a:rPr lang="en-US" sz="2400" dirty="0" smtClean="0">
                <a:hlinkClick r:id="rId5"/>
              </a:rPr>
              <a:t>complexityTest/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“Easy” trajectory page </a:t>
            </a:r>
            <a:r>
              <a:rPr lang="en-US" sz="2400" dirty="0" smtClean="0">
                <a:hlinkClick r:id="rId5"/>
              </a:rPr>
              <a:t>http</a:t>
            </a:r>
            <a:r>
              <a:rPr lang="en-US" sz="2400" dirty="0">
                <a:hlinkClick r:id="rId5"/>
              </a:rPr>
              <a:t>://smoke.airfire.org</a:t>
            </a:r>
            <a:r>
              <a:rPr lang="en-US" sz="2400" dirty="0" smtClean="0">
                <a:hlinkClick r:id="rId5"/>
              </a:rPr>
              <a:t>/trajectories/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Ventilation Climate Information System </a:t>
            </a:r>
            <a:r>
              <a:rPr lang="en-US" sz="2400" dirty="0">
                <a:hlinkClick r:id="rId6"/>
              </a:rPr>
              <a:t>http://smoke.airfire.org/vcis/</a:t>
            </a:r>
            <a:r>
              <a:rPr lang="en-US" sz="2400" dirty="0"/>
              <a:t> 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008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66" y="1413019"/>
            <a:ext cx="70871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“Picking </a:t>
            </a:r>
            <a:r>
              <a:rPr lang="en-US" sz="2400" dirty="0"/>
              <a:t>a model of choice for the day is a little like speed-dating: too little time/information to make up the mind leading to regrets by the end of the date/shift</a:t>
            </a:r>
            <a:r>
              <a:rPr lang="en-US" sz="2400" dirty="0" smtClean="0"/>
              <a:t>.” </a:t>
            </a:r>
          </a:p>
          <a:p>
            <a:endParaRPr lang="en-US" sz="2400" dirty="0"/>
          </a:p>
          <a:p>
            <a:r>
              <a:rPr lang="en-US" sz="2400" dirty="0" smtClean="0"/>
              <a:t>-Wes Adkins, Meteorologist, National Weather Service, Juneau, AK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051466" y="300400"/>
            <a:ext cx="708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the NWS Juneau, AK, Forecast Discussion, May 13, 2014:</a:t>
            </a:r>
          </a:p>
          <a:p>
            <a:r>
              <a:rPr lang="en-US" dirty="0" smtClean="0"/>
              <a:t>(Subsequently picked up by the Washington Post, </a:t>
            </a:r>
            <a:r>
              <a:rPr lang="en-US" dirty="0" err="1" smtClean="0"/>
              <a:t>Slate.com</a:t>
            </a:r>
            <a:r>
              <a:rPr lang="en-US" dirty="0" smtClean="0"/>
              <a:t>, and others)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51466" y="4478683"/>
            <a:ext cx="7387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You can speed-date for </a:t>
            </a:r>
            <a:r>
              <a:rPr lang="en-US" sz="2400" dirty="0" err="1" smtClean="0"/>
              <a:t>BlueSky</a:t>
            </a:r>
            <a:r>
              <a:rPr lang="en-US" sz="2400" dirty="0" smtClean="0"/>
              <a:t> daily production runs at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http://</a:t>
            </a:r>
            <a:r>
              <a:rPr lang="en-US" sz="2400" dirty="0" err="1">
                <a:solidFill>
                  <a:srgbClr val="FF0000"/>
                </a:solidFill>
              </a:rPr>
              <a:t>www.airfire.org</a:t>
            </a:r>
            <a:r>
              <a:rPr lang="en-US" sz="2400" dirty="0">
                <a:solidFill>
                  <a:srgbClr val="FF0000"/>
                </a:solidFill>
              </a:rPr>
              <a:t>/data/</a:t>
            </a:r>
            <a:r>
              <a:rPr lang="en-US" sz="2400" dirty="0" err="1">
                <a:solidFill>
                  <a:srgbClr val="FF0000"/>
                </a:solidFill>
              </a:rPr>
              <a:t>bluesky</a:t>
            </a:r>
            <a:r>
              <a:rPr lang="en-US" sz="2400" dirty="0">
                <a:solidFill>
                  <a:srgbClr val="FF0000"/>
                </a:solidFill>
              </a:rPr>
              <a:t>-daily/</a:t>
            </a:r>
          </a:p>
        </p:txBody>
      </p:sp>
    </p:spTree>
    <p:extLst>
      <p:ext uri="{BB962C8B-B14F-4D97-AF65-F5344CB8AC3E}">
        <p14:creationId xmlns:p14="http://schemas.microsoft.com/office/powerpoint/2010/main" val="40754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3300" y="939800"/>
            <a:ext cx="74168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Key Point: Both smoke dispersion modeling systems and monitoring data are representations/approximations of reality – not exact “pictures” of PM2.5 concentrations. They both provide very useful information, and are even more useful when used together. </a:t>
            </a:r>
          </a:p>
        </p:txBody>
      </p:sp>
    </p:spTree>
    <p:extLst>
      <p:ext uri="{BB962C8B-B14F-4D97-AF65-F5344CB8AC3E}">
        <p14:creationId xmlns:p14="http://schemas.microsoft.com/office/powerpoint/2010/main" val="283943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9375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… Fire Happens</a:t>
            </a: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14400" y="1143000"/>
            <a:ext cx="7315200" cy="54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 descr="USFS_logo_shin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6096000"/>
            <a:ext cx="4810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218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500" y="1143000"/>
            <a:ext cx="718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If you understand the uncertainty and variability in the models, they are powerful and useful tools that help you anticipate (predict) and communicate smoke.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6576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2" y="698500"/>
            <a:ext cx="9144000" cy="6140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100" y="12700"/>
            <a:ext cx="7962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BlueSky</a:t>
            </a:r>
            <a:r>
              <a:rPr lang="en-US" sz="2400" dirty="0" smtClean="0"/>
              <a:t> Playground – allows users to do custom runs</a:t>
            </a:r>
            <a:endParaRPr lang="en-US" dirty="0" smtClean="0"/>
          </a:p>
          <a:p>
            <a:pPr algn="ctr"/>
            <a:r>
              <a:rPr lang="en-US" dirty="0" err="1" smtClean="0"/>
              <a:t>playground.airfire.org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200" y="3244534"/>
            <a:ext cx="50038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9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0100" y="-63500"/>
            <a:ext cx="7962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Trajectories – allow users to get “3-D” picture</a:t>
            </a:r>
            <a:endParaRPr lang="en-US" dirty="0" smtClean="0"/>
          </a:p>
          <a:p>
            <a:pPr algn="ctr"/>
            <a:r>
              <a:rPr lang="en-US" dirty="0" err="1" smtClean="0"/>
              <a:t>smoke.airfire.org</a:t>
            </a:r>
            <a:r>
              <a:rPr lang="en-US" dirty="0" smtClean="0"/>
              <a:t>/trajectories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7400"/>
            <a:ext cx="9144000" cy="558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5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51892"/>
            <a:ext cx="7734299" cy="118872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800" cap="none" dirty="0" smtClean="0">
                <a:latin typeface="Arial" charset="0"/>
                <a:ea typeface="Arial" charset="0"/>
                <a:cs typeface="Arial" charset="0"/>
              </a:rPr>
              <a:t>ollaborative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cap="none" dirty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800" cap="none" dirty="0" smtClean="0">
                <a:latin typeface="Arial" charset="0"/>
                <a:ea typeface="Arial" charset="0"/>
                <a:cs typeface="Arial" charset="0"/>
              </a:rPr>
              <a:t>artnerships</a:t>
            </a:r>
            <a:endParaRPr lang="en-US" sz="280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045" y="1340613"/>
            <a:ext cx="2889755" cy="4615688"/>
          </a:xfrm>
        </p:spPr>
        <p:txBody>
          <a:bodyPr>
            <a:normAutofit fontScale="25000" lnSpcReduction="20000"/>
          </a:bodyPr>
          <a:lstStyle/>
          <a:p>
            <a:r>
              <a:rPr lang="en-US" sz="5600" dirty="0" smtClean="0">
                <a:solidFill>
                  <a:schemeClr val="bg1"/>
                </a:solidFill>
              </a:rPr>
              <a:t>NWCG Smoke Committee</a:t>
            </a:r>
          </a:p>
          <a:p>
            <a:r>
              <a:rPr lang="en-US" sz="5600" dirty="0" smtClean="0">
                <a:solidFill>
                  <a:schemeClr val="bg1"/>
                </a:solidFill>
              </a:rPr>
              <a:t>NOAA</a:t>
            </a:r>
          </a:p>
          <a:p>
            <a:r>
              <a:rPr lang="en-US" sz="5600" dirty="0" smtClean="0">
                <a:solidFill>
                  <a:schemeClr val="bg1"/>
                </a:solidFill>
              </a:rPr>
              <a:t>EPA</a:t>
            </a:r>
          </a:p>
          <a:p>
            <a:r>
              <a:rPr lang="en-US" sz="5600" dirty="0" smtClean="0">
                <a:solidFill>
                  <a:schemeClr val="bg1"/>
                </a:solidFill>
              </a:rPr>
              <a:t>NPS</a:t>
            </a:r>
          </a:p>
          <a:p>
            <a:r>
              <a:rPr lang="en-US" sz="5600" dirty="0" smtClean="0">
                <a:solidFill>
                  <a:schemeClr val="bg1"/>
                </a:solidFill>
              </a:rPr>
              <a:t>NIFC</a:t>
            </a:r>
          </a:p>
          <a:p>
            <a:endParaRPr lang="en-US" sz="5600" dirty="0" smtClean="0">
              <a:solidFill>
                <a:schemeClr val="bg1"/>
              </a:solidFill>
            </a:endParaRPr>
          </a:p>
          <a:p>
            <a:r>
              <a:rPr lang="en-US" sz="5600" dirty="0" smtClean="0">
                <a:solidFill>
                  <a:schemeClr val="bg1"/>
                </a:solidFill>
              </a:rPr>
              <a:t>University of Washington</a:t>
            </a:r>
          </a:p>
          <a:p>
            <a:r>
              <a:rPr lang="en-US" sz="5600" dirty="0" smtClean="0">
                <a:solidFill>
                  <a:schemeClr val="bg1"/>
                </a:solidFill>
              </a:rPr>
              <a:t>Desert Research Institute</a:t>
            </a:r>
          </a:p>
          <a:p>
            <a:r>
              <a:rPr lang="en-US" sz="5600" dirty="0" smtClean="0">
                <a:solidFill>
                  <a:schemeClr val="bg1"/>
                </a:solidFill>
              </a:rPr>
              <a:t>Washington State University</a:t>
            </a:r>
          </a:p>
          <a:p>
            <a:r>
              <a:rPr lang="en-US" sz="5600" dirty="0" smtClean="0">
                <a:solidFill>
                  <a:schemeClr val="bg1"/>
                </a:solidFill>
              </a:rPr>
              <a:t>University of California</a:t>
            </a:r>
          </a:p>
          <a:p>
            <a:r>
              <a:rPr lang="en-US" sz="5600" dirty="0" smtClean="0">
                <a:solidFill>
                  <a:schemeClr val="bg1"/>
                </a:solidFill>
              </a:rPr>
              <a:t>University of British Columbia</a:t>
            </a:r>
          </a:p>
          <a:p>
            <a:r>
              <a:rPr lang="en-US" sz="5600" dirty="0" smtClean="0">
                <a:solidFill>
                  <a:schemeClr val="bg1"/>
                </a:solidFill>
              </a:rPr>
              <a:t>Sonoma Tech Inc.</a:t>
            </a:r>
          </a:p>
          <a:p>
            <a:r>
              <a:rPr lang="en-US" sz="5600" dirty="0" err="1" smtClean="0">
                <a:solidFill>
                  <a:schemeClr val="bg1"/>
                </a:solidFill>
              </a:rPr>
              <a:t>Mazama</a:t>
            </a:r>
            <a:r>
              <a:rPr lang="en-US" sz="5600" dirty="0" smtClean="0">
                <a:solidFill>
                  <a:schemeClr val="bg1"/>
                </a:solidFill>
              </a:rPr>
              <a:t> Science</a:t>
            </a:r>
          </a:p>
          <a:p>
            <a:endParaRPr lang="en-US" sz="5600" dirty="0" smtClean="0"/>
          </a:p>
          <a:p>
            <a:r>
              <a:rPr lang="en-US" sz="5600" dirty="0" smtClean="0"/>
              <a:t>Natural Resources Canada</a:t>
            </a:r>
          </a:p>
          <a:p>
            <a:r>
              <a:rPr lang="en-US" sz="5600" dirty="0" smtClean="0"/>
              <a:t>Canadian Forest Service</a:t>
            </a:r>
          </a:p>
          <a:p>
            <a:endParaRPr lang="en-US" sz="5600" dirty="0"/>
          </a:p>
          <a:p>
            <a:r>
              <a:rPr lang="en-US" sz="5600" dirty="0" smtClean="0"/>
              <a:t>Many others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95800" y="1340612"/>
            <a:ext cx="4220688" cy="4397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Ex: Weather Data: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National Weather Service (1-km FW domain)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Desert Research Institute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State of Florida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University of Washington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University of British Columbia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2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7" descr="LA&amp;fi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3075" y="-87313"/>
            <a:ext cx="3125788" cy="2344738"/>
          </a:xfrm>
          <a:prstGeom prst="rect">
            <a:avLst/>
          </a:prstGeom>
          <a:solidFill>
            <a:srgbClr val="000000"/>
          </a:solidFill>
          <a:ln w="0" cap="sq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9939" name="Picture 16" descr="wildfire2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8863" y="0"/>
            <a:ext cx="3005137" cy="2257425"/>
          </a:xfrm>
          <a:prstGeom prst="rect">
            <a:avLst/>
          </a:prstGeom>
          <a:solidFill>
            <a:srgbClr val="000000"/>
          </a:solidFill>
          <a:ln w="0" cap="sq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9940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FF"/>
                </a:solidFill>
                <a:latin typeface="Arial" charset="0"/>
              </a:rPr>
              <a:t>Thank you</a:t>
            </a:r>
          </a:p>
        </p:txBody>
      </p:sp>
      <p:sp>
        <p:nvSpPr>
          <p:cNvPr id="39941" name="TextBox 3"/>
          <p:cNvSpPr txBox="1">
            <a:spLocks noChangeArrowheads="1"/>
          </p:cNvSpPr>
          <p:nvPr/>
        </p:nvSpPr>
        <p:spPr bwMode="auto">
          <a:xfrm>
            <a:off x="250825" y="1948478"/>
            <a:ext cx="8829675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400" dirty="0">
              <a:ea typeface="Arial" charset="0"/>
              <a:cs typeface="Arial" charset="0"/>
            </a:endParaRPr>
          </a:p>
          <a:p>
            <a:endParaRPr lang="en-US" sz="2400" dirty="0" smtClean="0">
              <a:ea typeface="Arial" charset="0"/>
              <a:cs typeface="Arial" charset="0"/>
            </a:endParaRPr>
          </a:p>
          <a:p>
            <a:endParaRPr lang="en-US" sz="2400" dirty="0" smtClean="0">
              <a:ea typeface="Arial" charset="0"/>
              <a:cs typeface="Arial" charset="0"/>
            </a:endParaRPr>
          </a:p>
          <a:p>
            <a:endParaRPr lang="en-US" sz="2400" dirty="0">
              <a:ea typeface="Arial" charset="0"/>
              <a:cs typeface="Arial" charset="0"/>
            </a:endParaRPr>
          </a:p>
          <a:p>
            <a:endParaRPr lang="en-US" sz="2400" dirty="0">
              <a:ea typeface="Arial" charset="0"/>
              <a:cs typeface="Arial" charset="0"/>
            </a:endParaRPr>
          </a:p>
          <a:p>
            <a:endParaRPr lang="en-US" sz="2400" dirty="0">
              <a:ea typeface="Arial" charset="0"/>
              <a:cs typeface="Arial" charset="0"/>
            </a:endParaRPr>
          </a:p>
          <a:p>
            <a:endParaRPr lang="en-US" sz="2400" dirty="0" smtClean="0">
              <a:ea typeface="Arial" charset="0"/>
              <a:cs typeface="Arial" charset="0"/>
            </a:endParaRPr>
          </a:p>
          <a:p>
            <a:r>
              <a:rPr lang="en-US" sz="2400" dirty="0" smtClean="0">
                <a:ea typeface="Arial" charset="0"/>
                <a:cs typeface="Arial" charset="0"/>
              </a:rPr>
              <a:t>More </a:t>
            </a:r>
            <a:r>
              <a:rPr lang="en-US" sz="2400" dirty="0">
                <a:ea typeface="Arial" charset="0"/>
                <a:cs typeface="Arial" charset="0"/>
              </a:rPr>
              <a:t>information: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39942" name="Picture 8" descr="http://www.getbluesky.org/images/logo_nas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3104293"/>
            <a:ext cx="838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0" descr="http://www.getbluesky.org/images/logo_ep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1187" y="3104293"/>
            <a:ext cx="5334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11" descr="http://www.getbluesky.org/images/USFS_logo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3104293"/>
            <a:ext cx="569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12" descr="http://www.getbluesky.org/images/DOI_logo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5096" y="3104293"/>
            <a:ext cx="60960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3" descr="http://www.getbluesky.org/images/natfireplan_logo.jpg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800600" y="3104293"/>
            <a:ext cx="876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14" descr="http://www.getbluesky.org/images/NOAA_logo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8056" y="3104293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15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432" y="310429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Picture 17" descr="AirFireLogo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67700" y="6248400"/>
            <a:ext cx="8366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2" name="Picture 16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99726" y="3104293"/>
            <a:ext cx="2435762" cy="55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3" name="Picture 3" descr="23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13075" cy="2257425"/>
          </a:xfrm>
          <a:prstGeom prst="rect">
            <a:avLst/>
          </a:prstGeom>
          <a:solidFill>
            <a:srgbClr val="000000"/>
          </a:solidFill>
          <a:ln w="0" cap="sq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9954" name="Picture 18" descr="usfs_logo.jp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6216650"/>
            <a:ext cx="604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5" name="Picture 34" descr="jfsp_logo.jpg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602" y="3104293"/>
            <a:ext cx="4191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ARRA.jpg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1545" y="3135273"/>
            <a:ext cx="527050" cy="527050"/>
          </a:xfrm>
          <a:prstGeom prst="rect">
            <a:avLst/>
          </a:prstGeom>
        </p:spPr>
      </p:pic>
      <p:sp>
        <p:nvSpPr>
          <p:cNvPr id="22" name="TextBox 19"/>
          <p:cNvSpPr txBox="1">
            <a:spLocks noChangeArrowheads="1"/>
          </p:cNvSpPr>
          <p:nvPr/>
        </p:nvSpPr>
        <p:spPr bwMode="auto">
          <a:xfrm>
            <a:off x="301626" y="5003800"/>
            <a:ext cx="283104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ea typeface="Arial" charset="0"/>
                <a:cs typeface="Arial" charset="0"/>
              </a:rPr>
              <a:t>Miriam </a:t>
            </a:r>
            <a:r>
              <a:rPr lang="en-US" sz="2000" dirty="0" err="1" smtClean="0">
                <a:ea typeface="Arial" charset="0"/>
                <a:cs typeface="Arial" charset="0"/>
              </a:rPr>
              <a:t>Rorig</a:t>
            </a:r>
            <a:r>
              <a:rPr lang="en-US" sz="2000" dirty="0">
                <a:ea typeface="Arial" charset="0"/>
                <a:cs typeface="Arial" charset="0"/>
              </a:rPr>
              <a:t/>
            </a:r>
            <a:br>
              <a:rPr lang="en-US" sz="2000" dirty="0">
                <a:ea typeface="Arial" charset="0"/>
                <a:cs typeface="Arial" charset="0"/>
              </a:rPr>
            </a:br>
            <a:r>
              <a:rPr lang="en-US" sz="2000" dirty="0" smtClean="0">
                <a:ea typeface="Arial" charset="0"/>
                <a:cs typeface="Arial" charset="0"/>
                <a:hlinkClick r:id="rId23"/>
              </a:rPr>
              <a:t>mrorig@fs.fed.us</a:t>
            </a:r>
            <a:r>
              <a:rPr lang="en-US" sz="2000" dirty="0" smtClean="0">
                <a:ea typeface="Arial" charset="0"/>
                <a:cs typeface="Arial" charset="0"/>
              </a:rPr>
              <a:t>  </a:t>
            </a:r>
          </a:p>
          <a:p>
            <a:r>
              <a:rPr lang="en-US" sz="2000" dirty="0" smtClean="0">
                <a:ea typeface="Arial" charset="0"/>
                <a:cs typeface="Arial" charset="0"/>
                <a:hlinkClick r:id="rId24"/>
              </a:rPr>
              <a:t>mrorig@gmail.com</a:t>
            </a:r>
            <a:r>
              <a:rPr lang="en-US" sz="2000" dirty="0" smtClean="0">
                <a:ea typeface="Arial" charset="0"/>
                <a:cs typeface="Arial" charset="0"/>
              </a:rPr>
              <a:t> </a:t>
            </a:r>
          </a:p>
          <a:p>
            <a:r>
              <a:rPr lang="en-US" sz="2000" dirty="0" smtClean="0">
                <a:ea typeface="Arial" charset="0"/>
                <a:cs typeface="Arial" charset="0"/>
              </a:rPr>
              <a:t>206-732-7843 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346780" y="5000979"/>
            <a:ext cx="33136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ea typeface="Arial" charset="0"/>
                <a:cs typeface="Arial" charset="0"/>
              </a:rPr>
              <a:t>Susan O’Neill</a:t>
            </a:r>
          </a:p>
          <a:p>
            <a:r>
              <a:rPr lang="en-US" sz="2000" dirty="0" smtClean="0">
                <a:ea typeface="Arial" charset="0"/>
                <a:cs typeface="Arial" charset="0"/>
                <a:hlinkClick r:id="rId23"/>
              </a:rPr>
              <a:t>smoneill@fs.fed.us</a:t>
            </a:r>
            <a:r>
              <a:rPr lang="en-US" sz="2000" dirty="0" smtClean="0">
                <a:ea typeface="Arial" charset="0"/>
                <a:cs typeface="Arial" charset="0"/>
              </a:rPr>
              <a:t>  </a:t>
            </a:r>
          </a:p>
          <a:p>
            <a:r>
              <a:rPr lang="en-US" sz="2000" dirty="0">
                <a:ea typeface="Arial" charset="0"/>
                <a:cs typeface="Arial" charset="0"/>
                <a:hlinkClick r:id="rId24"/>
              </a:rPr>
              <a:t>s</a:t>
            </a:r>
            <a:r>
              <a:rPr lang="en-US" sz="2000" dirty="0" smtClean="0">
                <a:ea typeface="Arial" charset="0"/>
                <a:cs typeface="Arial" charset="0"/>
                <a:hlinkClick r:id="rId24"/>
              </a:rPr>
              <a:t>usan.m.oneill@gmail.com</a:t>
            </a:r>
            <a:r>
              <a:rPr lang="en-US" sz="2000" dirty="0" smtClean="0">
                <a:ea typeface="Arial" charset="0"/>
                <a:cs typeface="Arial" charset="0"/>
              </a:rPr>
              <a:t> </a:t>
            </a:r>
          </a:p>
          <a:p>
            <a:r>
              <a:rPr lang="en-US" sz="2000" dirty="0" smtClean="0">
                <a:ea typeface="Arial" charset="0"/>
                <a:cs typeface="Arial" charset="0"/>
              </a:rPr>
              <a:t>206-732-7851</a:t>
            </a:r>
            <a:endParaRPr lang="en-US" sz="20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24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5105400" cy="113982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Smoke Modeling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343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  <a:effectLst/>
              </a:rPr>
              <a:t>Helps answer </a:t>
            </a:r>
            <a:r>
              <a:rPr lang="en-US" dirty="0">
                <a:solidFill>
                  <a:srgbClr val="FFFFFF"/>
                </a:solidFill>
                <a:effectLst/>
              </a:rPr>
              <a:t>the questions – Where could my smoke go?  How thick could it be?  </a:t>
            </a:r>
            <a:r>
              <a:rPr lang="en-US" dirty="0" smtClean="0">
                <a:solidFill>
                  <a:srgbClr val="FFFFFF"/>
                </a:solidFill>
                <a:effectLst/>
              </a:rPr>
              <a:t>Who or what </a:t>
            </a:r>
            <a:r>
              <a:rPr lang="en-US" dirty="0">
                <a:solidFill>
                  <a:srgbClr val="FFFFFF"/>
                </a:solidFill>
                <a:effectLst/>
              </a:rPr>
              <a:t>may be impacted</a:t>
            </a:r>
            <a:r>
              <a:rPr lang="en-US" dirty="0" smtClean="0">
                <a:solidFill>
                  <a:srgbClr val="FFFFFF"/>
                </a:solidFill>
                <a:effectLst/>
              </a:rPr>
              <a:t>?</a:t>
            </a:r>
          </a:p>
          <a:p>
            <a:r>
              <a:rPr lang="en-US" dirty="0">
                <a:solidFill>
                  <a:srgbClr val="FFFFFF"/>
                </a:solidFill>
              </a:rPr>
              <a:t>Models give you information on a range of possible future </a:t>
            </a:r>
            <a:r>
              <a:rPr lang="en-US" dirty="0" smtClean="0">
                <a:solidFill>
                  <a:srgbClr val="FFFFFF"/>
                </a:solidFill>
              </a:rPr>
              <a:t>outcomes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Models do NOT tell you with certainty what will happen in the </a:t>
            </a:r>
            <a:r>
              <a:rPr lang="en-US" dirty="0" smtClean="0">
                <a:solidFill>
                  <a:srgbClr val="FFFFFF"/>
                </a:solidFill>
              </a:rPr>
              <a:t>future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14311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all models are wrong, </a:t>
            </a:r>
            <a:r>
              <a:rPr lang="en-US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</a:t>
            </a: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models are </a:t>
            </a:r>
            <a:r>
              <a:rPr lang="en-US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useful</a:t>
            </a:r>
            <a:endParaRPr lang="en-US" sz="28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14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7"/>
          <a:stretch/>
        </p:blipFill>
        <p:spPr bwMode="auto">
          <a:xfrm>
            <a:off x="19139" y="1229331"/>
            <a:ext cx="9100437" cy="56318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461"/>
            <a:ext cx="8229600" cy="114300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Albuquerque NM, Wallow Fire, 2011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-54539" y="1622467"/>
            <a:ext cx="9247792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Wildland Fire Air Quality Response Program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30757" y="2968776"/>
            <a:ext cx="4038600" cy="2152924"/>
          </a:xfrm>
        </p:spPr>
        <p:txBody>
          <a:bodyPr/>
          <a:lstStyle/>
          <a:p>
            <a:r>
              <a:rPr lang="en-US" dirty="0" smtClean="0"/>
              <a:t>Provide for:</a:t>
            </a:r>
          </a:p>
          <a:p>
            <a:pPr lvl="1"/>
            <a:r>
              <a:rPr lang="en-US" dirty="0" smtClean="0"/>
              <a:t>Public Health</a:t>
            </a:r>
          </a:p>
          <a:p>
            <a:pPr lvl="1"/>
            <a:r>
              <a:rPr lang="en-US" dirty="0" smtClean="0"/>
              <a:t>Fire Fighter Safety</a:t>
            </a:r>
          </a:p>
          <a:p>
            <a:pPr lvl="1"/>
            <a:r>
              <a:rPr lang="en-US" dirty="0" smtClean="0"/>
              <a:t>Transportation Safety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2"/>
          </p:nvPr>
        </p:nvSpPr>
        <p:spPr>
          <a:xfrm>
            <a:off x="4540166" y="2968776"/>
            <a:ext cx="4038600" cy="2730954"/>
          </a:xfrm>
        </p:spPr>
        <p:txBody>
          <a:bodyPr/>
          <a:lstStyle/>
          <a:p>
            <a:r>
              <a:rPr lang="en-US" dirty="0" smtClean="0"/>
              <a:t>By:</a:t>
            </a:r>
          </a:p>
          <a:p>
            <a:pPr lvl="1"/>
            <a:r>
              <a:rPr lang="en-US" dirty="0" smtClean="0"/>
              <a:t>Modeling</a:t>
            </a:r>
          </a:p>
          <a:p>
            <a:pPr lvl="1"/>
            <a:r>
              <a:rPr lang="en-US" dirty="0" smtClean="0"/>
              <a:t>Monitoring</a:t>
            </a:r>
          </a:p>
          <a:p>
            <a:pPr lvl="1"/>
            <a:r>
              <a:rPr lang="en-US" dirty="0" smtClean="0"/>
              <a:t>Messaging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04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5"/>
          <p:cNvGrpSpPr>
            <a:grpSpLocks/>
          </p:cNvGrpSpPr>
          <p:nvPr/>
        </p:nvGrpSpPr>
        <p:grpSpPr bwMode="auto">
          <a:xfrm>
            <a:off x="152400" y="1371600"/>
            <a:ext cx="1371600" cy="673100"/>
            <a:chOff x="0" y="0"/>
            <a:chExt cx="757" cy="424"/>
          </a:xfrm>
        </p:grpSpPr>
        <p:sp>
          <p:nvSpPr>
            <p:cNvPr id="30750" name="Rectangle 6"/>
            <p:cNvSpPr>
              <a:spLocks/>
            </p:cNvSpPr>
            <p:nvPr/>
          </p:nvSpPr>
          <p:spPr bwMode="auto">
            <a:xfrm>
              <a:off x="76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1" name="Rectangle 7"/>
            <p:cNvSpPr>
              <a:spLocks/>
            </p:cNvSpPr>
            <p:nvPr/>
          </p:nvSpPr>
          <p:spPr bwMode="auto">
            <a:xfrm>
              <a:off x="0" y="5"/>
              <a:ext cx="757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Fire</a:t>
              </a:r>
              <a:br>
                <a:rPr lang="en-US">
                  <a:cs typeface="Arial" charset="0"/>
                  <a:sym typeface="Arial" charset="0"/>
                </a:rPr>
              </a:br>
              <a:r>
                <a:rPr lang="en-US">
                  <a:cs typeface="Arial" charset="0"/>
                  <a:sym typeface="Arial" charset="0"/>
                </a:rPr>
                <a:t>Info</a:t>
              </a:r>
            </a:p>
          </p:txBody>
        </p:sp>
      </p:grpSp>
      <p:grpSp>
        <p:nvGrpSpPr>
          <p:cNvPr id="30722" name="Group 8"/>
          <p:cNvGrpSpPr>
            <a:grpSpLocks/>
          </p:cNvGrpSpPr>
          <p:nvPr/>
        </p:nvGrpSpPr>
        <p:grpSpPr bwMode="auto">
          <a:xfrm>
            <a:off x="1382713" y="2046288"/>
            <a:ext cx="1066800" cy="674687"/>
            <a:chOff x="0" y="0"/>
            <a:chExt cx="603" cy="424"/>
          </a:xfrm>
        </p:grpSpPr>
        <p:sp>
          <p:nvSpPr>
            <p:cNvPr id="30748" name="Rectangle 9"/>
            <p:cNvSpPr>
              <a:spLocks/>
            </p:cNvSpPr>
            <p:nvPr/>
          </p:nvSpPr>
          <p:spPr bwMode="auto">
            <a:xfrm>
              <a:off x="0" y="0"/>
              <a:ext cx="603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9" name="Rectangle 10"/>
            <p:cNvSpPr>
              <a:spLocks/>
            </p:cNvSpPr>
            <p:nvPr/>
          </p:nvSpPr>
          <p:spPr bwMode="auto">
            <a:xfrm>
              <a:off x="120" y="94"/>
              <a:ext cx="363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Fuels</a:t>
              </a:r>
            </a:p>
          </p:txBody>
        </p:sp>
      </p:grpSp>
      <p:grpSp>
        <p:nvGrpSpPr>
          <p:cNvPr id="30723" name="Group 11"/>
          <p:cNvGrpSpPr>
            <a:grpSpLocks/>
          </p:cNvGrpSpPr>
          <p:nvPr/>
        </p:nvGrpSpPr>
        <p:grpSpPr bwMode="auto">
          <a:xfrm>
            <a:off x="2449513" y="2590800"/>
            <a:ext cx="1676400" cy="938213"/>
            <a:chOff x="0" y="0"/>
            <a:chExt cx="603" cy="590"/>
          </a:xfrm>
        </p:grpSpPr>
        <p:sp>
          <p:nvSpPr>
            <p:cNvPr id="30746" name="Rectangle 12"/>
            <p:cNvSpPr>
              <a:spLocks/>
            </p:cNvSpPr>
            <p:nvPr/>
          </p:nvSpPr>
          <p:spPr bwMode="auto">
            <a:xfrm>
              <a:off x="0" y="82"/>
              <a:ext cx="603" cy="425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7" name="Rectangle 13"/>
            <p:cNvSpPr>
              <a:spLocks/>
            </p:cNvSpPr>
            <p:nvPr/>
          </p:nvSpPr>
          <p:spPr bwMode="auto">
            <a:xfrm>
              <a:off x="40" y="0"/>
              <a:ext cx="523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Total Consumption</a:t>
              </a:r>
            </a:p>
          </p:txBody>
        </p:sp>
      </p:grpSp>
      <p:grpSp>
        <p:nvGrpSpPr>
          <p:cNvPr id="30724" name="Group 14"/>
          <p:cNvGrpSpPr>
            <a:grpSpLocks/>
          </p:cNvGrpSpPr>
          <p:nvPr/>
        </p:nvGrpSpPr>
        <p:grpSpPr bwMode="auto">
          <a:xfrm>
            <a:off x="4049713" y="3397250"/>
            <a:ext cx="1185862" cy="674688"/>
            <a:chOff x="0" y="0"/>
            <a:chExt cx="689" cy="424"/>
          </a:xfrm>
        </p:grpSpPr>
        <p:sp>
          <p:nvSpPr>
            <p:cNvPr id="30744" name="Rectangle 15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5" name="Rectangle 16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Time</a:t>
              </a:r>
              <a:br>
                <a:rPr lang="en-US">
                  <a:cs typeface="Arial" charset="0"/>
                  <a:sym typeface="Arial" charset="0"/>
                </a:rPr>
              </a:br>
              <a:r>
                <a:rPr lang="en-US">
                  <a:cs typeface="Arial" charset="0"/>
                  <a:sym typeface="Arial" charset="0"/>
                </a:rPr>
                <a:t>Rate</a:t>
              </a:r>
            </a:p>
          </p:txBody>
        </p:sp>
      </p:grpSp>
      <p:grpSp>
        <p:nvGrpSpPr>
          <p:cNvPr id="30725" name="Group 18"/>
          <p:cNvGrpSpPr>
            <a:grpSpLocks/>
          </p:cNvGrpSpPr>
          <p:nvPr/>
        </p:nvGrpSpPr>
        <p:grpSpPr bwMode="auto">
          <a:xfrm>
            <a:off x="5095875" y="4071938"/>
            <a:ext cx="1316038" cy="674687"/>
            <a:chOff x="0" y="0"/>
            <a:chExt cx="689" cy="424"/>
          </a:xfrm>
        </p:grpSpPr>
        <p:sp>
          <p:nvSpPr>
            <p:cNvPr id="30742" name="Rectangle 19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3" name="Rectangle 20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Emissions</a:t>
              </a:r>
            </a:p>
          </p:txBody>
        </p:sp>
      </p:grpSp>
      <p:grpSp>
        <p:nvGrpSpPr>
          <p:cNvPr id="30726" name="Group 21"/>
          <p:cNvGrpSpPr>
            <a:grpSpLocks/>
          </p:cNvGrpSpPr>
          <p:nvPr/>
        </p:nvGrpSpPr>
        <p:grpSpPr bwMode="auto">
          <a:xfrm>
            <a:off x="6248400" y="4746625"/>
            <a:ext cx="1316038" cy="674688"/>
            <a:chOff x="0" y="0"/>
            <a:chExt cx="689" cy="424"/>
          </a:xfrm>
        </p:grpSpPr>
        <p:sp>
          <p:nvSpPr>
            <p:cNvPr id="30740" name="Rectangle 22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1" name="Rectangle 23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>
                  <a:cs typeface="Arial" charset="0"/>
                  <a:sym typeface="Arial" charset="0"/>
                </a:rPr>
                <a:t>Plume</a:t>
              </a:r>
              <a:br>
                <a:rPr lang="en-US">
                  <a:cs typeface="Arial" charset="0"/>
                  <a:sym typeface="Arial" charset="0"/>
                </a:rPr>
              </a:br>
              <a:r>
                <a:rPr lang="en-US">
                  <a:cs typeface="Arial" charset="0"/>
                  <a:sym typeface="Arial" charset="0"/>
                </a:rPr>
                <a:t>Rise</a:t>
              </a:r>
            </a:p>
          </p:txBody>
        </p:sp>
      </p:grpSp>
      <p:grpSp>
        <p:nvGrpSpPr>
          <p:cNvPr id="30727" name="Group 24"/>
          <p:cNvGrpSpPr>
            <a:grpSpLocks/>
          </p:cNvGrpSpPr>
          <p:nvPr/>
        </p:nvGrpSpPr>
        <p:grpSpPr bwMode="auto">
          <a:xfrm>
            <a:off x="7391400" y="5421313"/>
            <a:ext cx="1512888" cy="674687"/>
            <a:chOff x="0" y="0"/>
            <a:chExt cx="689" cy="424"/>
          </a:xfrm>
        </p:grpSpPr>
        <p:sp>
          <p:nvSpPr>
            <p:cNvPr id="30738" name="Rectangle 25"/>
            <p:cNvSpPr>
              <a:spLocks/>
            </p:cNvSpPr>
            <p:nvPr/>
          </p:nvSpPr>
          <p:spPr bwMode="auto">
            <a:xfrm>
              <a:off x="42" y="0"/>
              <a:ext cx="604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9" name="Rectangle 26"/>
            <p:cNvSpPr>
              <a:spLocks/>
            </p:cNvSpPr>
            <p:nvPr/>
          </p:nvSpPr>
          <p:spPr bwMode="auto">
            <a:xfrm>
              <a:off x="0" y="5"/>
              <a:ext cx="68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>
                  <a:cs typeface="Arial" charset="0"/>
                  <a:sym typeface="Arial" charset="0"/>
                </a:rPr>
                <a:t>Dispersion /</a:t>
              </a:r>
            </a:p>
            <a:p>
              <a:pPr marL="39688" algn="ctr"/>
              <a:r>
                <a:rPr lang="en-US" dirty="0">
                  <a:cs typeface="Arial" charset="0"/>
                  <a:sym typeface="Arial" charset="0"/>
                </a:rPr>
                <a:t>Trajectories</a:t>
              </a:r>
            </a:p>
          </p:txBody>
        </p:sp>
      </p:grpSp>
      <p:sp>
        <p:nvSpPr>
          <p:cNvPr id="30728" name="Text Box 27"/>
          <p:cNvSpPr txBox="1">
            <a:spLocks noChangeArrowheads="1"/>
          </p:cNvSpPr>
          <p:nvPr/>
        </p:nvSpPr>
        <p:spPr bwMode="auto">
          <a:xfrm>
            <a:off x="230188" y="2003425"/>
            <a:ext cx="116788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 smtClean="0"/>
              <a:t>SMARTFIRE2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ICS-209</a:t>
            </a:r>
            <a:endParaRPr lang="en-US" sz="1200" dirty="0"/>
          </a:p>
          <a:p>
            <a:r>
              <a:rPr lang="en-US" sz="1200" dirty="0"/>
              <a:t>Rx Sys</a:t>
            </a:r>
          </a:p>
          <a:p>
            <a:r>
              <a:rPr lang="en-US" sz="1200" b="1" dirty="0"/>
              <a:t>Manual</a:t>
            </a:r>
          </a:p>
          <a:p>
            <a:r>
              <a:rPr lang="en-US" sz="1200" dirty="0"/>
              <a:t>Other</a:t>
            </a:r>
          </a:p>
        </p:txBody>
      </p:sp>
      <p:sp>
        <p:nvSpPr>
          <p:cNvPr id="30729" name="Text Box 28"/>
          <p:cNvSpPr txBox="1">
            <a:spLocks noChangeArrowheads="1"/>
          </p:cNvSpPr>
          <p:nvPr/>
        </p:nvSpPr>
        <p:spPr bwMode="auto">
          <a:xfrm>
            <a:off x="1295400" y="2689225"/>
            <a:ext cx="101840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/>
              <a:t>FCCS</a:t>
            </a:r>
          </a:p>
          <a:p>
            <a:r>
              <a:rPr lang="en-US" sz="1200" b="1" dirty="0" smtClean="0"/>
              <a:t>FCCS-LF</a:t>
            </a:r>
            <a:endParaRPr lang="en-US" sz="1200" b="1" dirty="0"/>
          </a:p>
          <a:p>
            <a:r>
              <a:rPr lang="en-US" sz="1200" dirty="0"/>
              <a:t>NFDRS</a:t>
            </a:r>
          </a:p>
          <a:p>
            <a:r>
              <a:rPr lang="en-US" sz="1200" dirty="0"/>
              <a:t>Hardy</a:t>
            </a:r>
          </a:p>
          <a:p>
            <a:r>
              <a:rPr lang="en-US" sz="1200" dirty="0"/>
              <a:t>GVDS</a:t>
            </a:r>
            <a:br>
              <a:rPr lang="en-US" sz="1200" dirty="0"/>
            </a:br>
            <a:r>
              <a:rPr lang="en-US" sz="1200" dirty="0"/>
              <a:t>LANDFIRE*</a:t>
            </a:r>
            <a:br>
              <a:rPr lang="en-US" sz="1200" dirty="0"/>
            </a:br>
            <a:r>
              <a:rPr lang="en-US" sz="1200" dirty="0"/>
              <a:t>Ag*</a:t>
            </a:r>
          </a:p>
          <a:p>
            <a:r>
              <a:rPr lang="en-US" sz="1200" dirty="0"/>
              <a:t>Other</a:t>
            </a:r>
          </a:p>
        </p:txBody>
      </p:sp>
      <p:sp>
        <p:nvSpPr>
          <p:cNvPr id="30730" name="Text Box 29"/>
          <p:cNvSpPr txBox="1">
            <a:spLocks noChangeArrowheads="1"/>
          </p:cNvSpPr>
          <p:nvPr/>
        </p:nvSpPr>
        <p:spPr bwMode="auto">
          <a:xfrm>
            <a:off x="2386013" y="3365500"/>
            <a:ext cx="12112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/>
              <a:t>CONSUME 3</a:t>
            </a:r>
          </a:p>
          <a:p>
            <a:r>
              <a:rPr lang="en-US" sz="1200" dirty="0"/>
              <a:t>FOFEM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dirty="0"/>
              <a:t>FEPS</a:t>
            </a:r>
          </a:p>
          <a:p>
            <a:r>
              <a:rPr lang="en-US" sz="1200" dirty="0"/>
              <a:t>EPM</a:t>
            </a:r>
          </a:p>
          <a:p>
            <a:r>
              <a:rPr lang="en-US" sz="1200" dirty="0"/>
              <a:t>FLAMBE</a:t>
            </a:r>
          </a:p>
          <a:p>
            <a:r>
              <a:rPr lang="en-US" sz="1200" dirty="0"/>
              <a:t>FINN</a:t>
            </a:r>
          </a:p>
          <a:p>
            <a:r>
              <a:rPr lang="en-US" sz="1200" dirty="0" err="1"/>
              <a:t>ClearSky</a:t>
            </a:r>
            <a:r>
              <a:rPr lang="en-US" sz="1200" dirty="0"/>
              <a:t> (Ag)*</a:t>
            </a:r>
            <a:br>
              <a:rPr lang="en-US" sz="1200" dirty="0"/>
            </a:br>
            <a:r>
              <a:rPr lang="en-US" sz="1200" dirty="0"/>
              <a:t>Satellite*</a:t>
            </a:r>
          </a:p>
          <a:p>
            <a:r>
              <a:rPr lang="en-US" sz="1200" dirty="0"/>
              <a:t>Other</a:t>
            </a:r>
          </a:p>
          <a:p>
            <a:endParaRPr lang="en-US" sz="1200" dirty="0"/>
          </a:p>
        </p:txBody>
      </p:sp>
      <p:sp>
        <p:nvSpPr>
          <p:cNvPr id="30731" name="Text Box 30"/>
          <p:cNvSpPr txBox="1">
            <a:spLocks noChangeArrowheads="1"/>
          </p:cNvSpPr>
          <p:nvPr/>
        </p:nvSpPr>
        <p:spPr bwMode="auto">
          <a:xfrm>
            <a:off x="4038600" y="4038600"/>
            <a:ext cx="813494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/>
              <a:t>Rx / WF</a:t>
            </a:r>
          </a:p>
          <a:p>
            <a:r>
              <a:rPr lang="en-US" sz="1200" b="1" dirty="0"/>
              <a:t>FEPS</a:t>
            </a:r>
            <a:br>
              <a:rPr lang="en-US" sz="1200" b="1" dirty="0"/>
            </a:br>
            <a:r>
              <a:rPr lang="en-US" sz="1200" dirty="0"/>
              <a:t>FOFEM</a:t>
            </a:r>
          </a:p>
          <a:p>
            <a:r>
              <a:rPr lang="en-US" sz="1200" dirty="0"/>
              <a:t>EPM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WRAP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Idealized</a:t>
            </a:r>
            <a:br>
              <a:rPr lang="en-US" sz="1200" dirty="0"/>
            </a:br>
            <a:r>
              <a:rPr lang="en-US" sz="1200" dirty="0"/>
              <a:t>Manual</a:t>
            </a:r>
            <a:br>
              <a:rPr lang="en-US" sz="1200" dirty="0"/>
            </a:br>
            <a:r>
              <a:rPr lang="en-US" sz="1200" dirty="0"/>
              <a:t>Other</a:t>
            </a:r>
          </a:p>
          <a:p>
            <a:endParaRPr lang="en-US" sz="1200" dirty="0"/>
          </a:p>
        </p:txBody>
      </p:sp>
      <p:sp>
        <p:nvSpPr>
          <p:cNvPr id="30732" name="Text Box 31"/>
          <p:cNvSpPr txBox="1">
            <a:spLocks noChangeArrowheads="1"/>
          </p:cNvSpPr>
          <p:nvPr/>
        </p:nvSpPr>
        <p:spPr bwMode="auto">
          <a:xfrm>
            <a:off x="5105400" y="4710113"/>
            <a:ext cx="8347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/>
              <a:t>FEPS</a:t>
            </a:r>
            <a:br>
              <a:rPr lang="en-US" sz="1200" b="1" dirty="0"/>
            </a:br>
            <a:r>
              <a:rPr lang="en-US" sz="1200" dirty="0" smtClean="0"/>
              <a:t>Literature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EPM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dirty="0"/>
              <a:t>FOFEM</a:t>
            </a:r>
          </a:p>
          <a:p>
            <a:r>
              <a:rPr lang="en-US" sz="1200" dirty="0"/>
              <a:t>FLAMBE</a:t>
            </a:r>
          </a:p>
          <a:p>
            <a:r>
              <a:rPr lang="en-US" sz="1200" dirty="0"/>
              <a:t>FINN</a:t>
            </a:r>
            <a:br>
              <a:rPr lang="en-US" sz="1200" dirty="0"/>
            </a:br>
            <a:r>
              <a:rPr lang="en-US" sz="1200" dirty="0"/>
              <a:t>Other</a:t>
            </a:r>
          </a:p>
          <a:p>
            <a:endParaRPr lang="en-US" sz="1200" dirty="0"/>
          </a:p>
        </p:txBody>
      </p:sp>
      <p:sp>
        <p:nvSpPr>
          <p:cNvPr id="30733" name="Text Box 32"/>
          <p:cNvSpPr txBox="1">
            <a:spLocks noChangeArrowheads="1"/>
          </p:cNvSpPr>
          <p:nvPr/>
        </p:nvSpPr>
        <p:spPr bwMode="auto">
          <a:xfrm>
            <a:off x="6248400" y="5410200"/>
            <a:ext cx="7147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 smtClean="0"/>
              <a:t>Briggs</a:t>
            </a:r>
          </a:p>
          <a:p>
            <a:r>
              <a:rPr lang="en-US" sz="1200" b="1" dirty="0" smtClean="0"/>
              <a:t>SEV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smtClean="0"/>
              <a:t>Manual</a:t>
            </a:r>
          </a:p>
          <a:p>
            <a:r>
              <a:rPr lang="en-US" sz="1200" dirty="0" smtClean="0"/>
              <a:t>Other</a:t>
            </a:r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30734" name="Text Box 33"/>
          <p:cNvSpPr txBox="1">
            <a:spLocks noChangeArrowheads="1"/>
          </p:cNvSpPr>
          <p:nvPr/>
        </p:nvSpPr>
        <p:spPr bwMode="auto">
          <a:xfrm>
            <a:off x="7435850" y="6064250"/>
            <a:ext cx="8644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 smtClean="0"/>
              <a:t>HYSPLIT</a:t>
            </a:r>
          </a:p>
          <a:p>
            <a:r>
              <a:rPr lang="en-US" sz="1200" dirty="0" err="1" smtClean="0"/>
              <a:t>CalPuff</a:t>
            </a:r>
            <a:endParaRPr lang="en-US" sz="1200" dirty="0" smtClean="0"/>
          </a:p>
          <a:p>
            <a:r>
              <a:rPr lang="en-US" sz="1200" b="1" dirty="0" smtClean="0"/>
              <a:t>CMAQ</a:t>
            </a:r>
          </a:p>
          <a:p>
            <a:r>
              <a:rPr lang="en-US" sz="1200" dirty="0" smtClean="0"/>
              <a:t>VSMOKE</a:t>
            </a:r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30735" name="Title 3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Arial" charset="0"/>
                <a:ea typeface="ＭＳ Ｐゴシック" charset="0"/>
              </a:rPr>
              <a:t>BlueSky</a:t>
            </a:r>
            <a:r>
              <a:rPr lang="en-US" dirty="0">
                <a:latin typeface="Arial" charset="0"/>
                <a:ea typeface="ＭＳ Ｐゴシック" charset="0"/>
              </a:rPr>
              <a:t> Modeling </a:t>
            </a:r>
            <a:r>
              <a:rPr lang="en-US" dirty="0" smtClean="0">
                <a:latin typeface="Arial" charset="0"/>
                <a:ea typeface="ＭＳ Ｐゴシック" charset="0"/>
              </a:rPr>
              <a:t>Framework </a:t>
            </a:r>
            <a:br>
              <a:rPr lang="en-US" dirty="0" smtClean="0">
                <a:latin typeface="Arial" charset="0"/>
                <a:ea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</a:rPr>
              <a:t>v 3.5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30736" name="TextBox 31"/>
          <p:cNvSpPr txBox="1">
            <a:spLocks noChangeArrowheads="1"/>
          </p:cNvSpPr>
          <p:nvPr/>
        </p:nvSpPr>
        <p:spPr bwMode="auto">
          <a:xfrm>
            <a:off x="196850" y="5494365"/>
            <a:ext cx="283703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9063" indent="-1190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/>
              <a:t>Large uncertainties exist with each modeling step</a:t>
            </a:r>
            <a:endParaRPr lang="en-US" sz="2000" i="1" dirty="0"/>
          </a:p>
        </p:txBody>
      </p:sp>
      <p:grpSp>
        <p:nvGrpSpPr>
          <p:cNvPr id="33" name="Group 8"/>
          <p:cNvGrpSpPr>
            <a:grpSpLocks/>
          </p:cNvGrpSpPr>
          <p:nvPr/>
        </p:nvGrpSpPr>
        <p:grpSpPr bwMode="auto">
          <a:xfrm>
            <a:off x="6449588" y="1210911"/>
            <a:ext cx="1066800" cy="674687"/>
            <a:chOff x="0" y="0"/>
            <a:chExt cx="603" cy="424"/>
          </a:xfrm>
        </p:grpSpPr>
        <p:sp>
          <p:nvSpPr>
            <p:cNvPr id="34" name="Rectangle 9"/>
            <p:cNvSpPr>
              <a:spLocks/>
            </p:cNvSpPr>
            <p:nvPr/>
          </p:nvSpPr>
          <p:spPr bwMode="auto">
            <a:xfrm>
              <a:off x="0" y="0"/>
              <a:ext cx="603" cy="424"/>
            </a:xfrm>
            <a:prstGeom prst="rect">
              <a:avLst/>
            </a:prstGeom>
            <a:solidFill>
              <a:srgbClr val="FCFF8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10"/>
            <p:cNvSpPr>
              <a:spLocks/>
            </p:cNvSpPr>
            <p:nvPr/>
          </p:nvSpPr>
          <p:spPr bwMode="auto">
            <a:xfrm>
              <a:off x="120" y="94"/>
              <a:ext cx="363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en-US" dirty="0" smtClean="0">
                  <a:cs typeface="Arial" charset="0"/>
                  <a:sym typeface="Arial" charset="0"/>
                </a:rPr>
                <a:t>Met</a:t>
              </a:r>
              <a:endParaRPr lang="en-US" dirty="0">
                <a:cs typeface="Arial" charset="0"/>
                <a:sym typeface="Arial" charset="0"/>
              </a:endParaRPr>
            </a:p>
          </p:txBody>
        </p:sp>
      </p:grp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6362275" y="1853848"/>
            <a:ext cx="10781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 smtClean="0"/>
              <a:t>WRF</a:t>
            </a:r>
          </a:p>
          <a:p>
            <a:r>
              <a:rPr lang="en-US" sz="1200" b="1" dirty="0" smtClean="0"/>
              <a:t>MM5</a:t>
            </a:r>
          </a:p>
          <a:p>
            <a:r>
              <a:rPr lang="en-US" sz="1200" b="1" dirty="0" smtClean="0"/>
              <a:t>NARR</a:t>
            </a:r>
          </a:p>
          <a:p>
            <a:r>
              <a:rPr lang="en-US" sz="1200" b="1" dirty="0" smtClean="0"/>
              <a:t>Station data</a:t>
            </a:r>
          </a:p>
          <a:p>
            <a:r>
              <a:rPr lang="en-US" sz="1200" dirty="0" smtClean="0"/>
              <a:t>Idealized</a:t>
            </a:r>
          </a:p>
        </p:txBody>
      </p:sp>
      <p:sp>
        <p:nvSpPr>
          <p:cNvPr id="7" name="Freeform 6"/>
          <p:cNvSpPr/>
          <p:nvPr/>
        </p:nvSpPr>
        <p:spPr>
          <a:xfrm>
            <a:off x="4764887" y="1892300"/>
            <a:ext cx="3172613" cy="2806700"/>
          </a:xfrm>
          <a:custGeom>
            <a:avLst/>
            <a:gdLst>
              <a:gd name="connsiteX0" fmla="*/ 1407313 w 3172613"/>
              <a:gd name="connsiteY0" fmla="*/ 0 h 2806700"/>
              <a:gd name="connsiteX1" fmla="*/ 61113 w 3172613"/>
              <a:gd name="connsiteY1" fmla="*/ 571500 h 2806700"/>
              <a:gd name="connsiteX2" fmla="*/ 3172613 w 3172613"/>
              <a:gd name="connsiteY2" fmla="*/ 2806700 h 2806700"/>
              <a:gd name="connsiteX3" fmla="*/ 3172613 w 3172613"/>
              <a:gd name="connsiteY3" fmla="*/ 280670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2613" h="2806700">
                <a:moveTo>
                  <a:pt x="1407313" y="0"/>
                </a:moveTo>
                <a:cubicBezTo>
                  <a:pt x="587104" y="51858"/>
                  <a:pt x="-233104" y="103717"/>
                  <a:pt x="61113" y="571500"/>
                </a:cubicBezTo>
                <a:cubicBezTo>
                  <a:pt x="355330" y="1039283"/>
                  <a:pt x="3172613" y="2806700"/>
                  <a:pt x="3172613" y="2806700"/>
                </a:cubicBezTo>
                <a:lnTo>
                  <a:pt x="3172613" y="2806700"/>
                </a:lnTo>
              </a:path>
            </a:pathLst>
          </a:cu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06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00"/>
            <a:ext cx="9144000" cy="49457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09490"/>
            <a:ext cx="881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dirty="0" smtClean="0"/>
              <a:t>The website provides information on status of the runs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54372" y="4258379"/>
            <a:ext cx="164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Successful!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86200" y="5852713"/>
            <a:ext cx="181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Not yet started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76344" y="2155631"/>
            <a:ext cx="1999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Number of fires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588000" y="3993444"/>
            <a:ext cx="466373" cy="2649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332111" y="3880556"/>
            <a:ext cx="1" cy="2017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3400" y="6172200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hlinkClick r:id="rId4"/>
              </a:rPr>
              <a:t>http://www.airfire.org/data/bluesky-daily/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17244" y="5864003"/>
            <a:ext cx="1814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Failures show up in red.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9" idx="0"/>
          </p:cNvCxnSpPr>
          <p:nvPr/>
        </p:nvCxnSpPr>
        <p:spPr>
          <a:xfrm flipH="1" flipV="1">
            <a:off x="6311187" y="5739825"/>
            <a:ext cx="1513402" cy="1241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208889" y="2389847"/>
            <a:ext cx="667455" cy="5029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2875" y="3069168"/>
            <a:ext cx="22733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5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76"/>
            <a:ext cx="9144000" cy="6800439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 bwMode="auto">
          <a:xfrm>
            <a:off x="1993899" y="36162"/>
            <a:ext cx="5534379" cy="1143000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rmAutofit fontScale="750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</a:rPr>
              <a:t>Daily </a:t>
            </a:r>
            <a:r>
              <a:rPr lang="en-US" sz="3200" dirty="0" err="1" smtClean="0">
                <a:solidFill>
                  <a:srgbClr val="000000"/>
                </a:solidFill>
              </a:rPr>
              <a:t>BlueSky</a:t>
            </a:r>
            <a:r>
              <a:rPr lang="en-US" sz="3200" dirty="0" smtClean="0">
                <a:solidFill>
                  <a:srgbClr val="000000"/>
                </a:solidFill>
              </a:rPr>
              <a:t> Production Runs</a:t>
            </a:r>
          </a:p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http://</a:t>
            </a:r>
            <a:r>
              <a:rPr lang="en-US" sz="2400" dirty="0" err="1" smtClean="0">
                <a:solidFill>
                  <a:srgbClr val="000000"/>
                </a:solidFill>
              </a:rPr>
              <a:t>www.airfire.org</a:t>
            </a:r>
            <a:r>
              <a:rPr lang="en-US" sz="2400" dirty="0" smtClean="0">
                <a:solidFill>
                  <a:srgbClr val="000000"/>
                </a:solidFill>
              </a:rPr>
              <a:t>/data/</a:t>
            </a:r>
            <a:r>
              <a:rPr lang="en-US" sz="2400" dirty="0" err="1" smtClean="0">
                <a:solidFill>
                  <a:srgbClr val="000000"/>
                </a:solidFill>
              </a:rPr>
              <a:t>bluesky</a:t>
            </a:r>
            <a:r>
              <a:rPr lang="en-US" sz="2400" dirty="0" smtClean="0">
                <a:solidFill>
                  <a:srgbClr val="000000"/>
                </a:solidFill>
              </a:rPr>
              <a:t>-daily</a:t>
            </a:r>
            <a:r>
              <a:rPr lang="en-US" sz="3200" dirty="0" smtClean="0">
                <a:solidFill>
                  <a:srgbClr val="000000"/>
                </a:solidFill>
              </a:rPr>
              <a:t/>
            </a:r>
            <a:br>
              <a:rPr lang="en-US" sz="3200" dirty="0" smtClean="0">
                <a:solidFill>
                  <a:srgbClr val="000000"/>
                </a:solidFill>
              </a:rPr>
            </a:b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674506" y="-14287"/>
            <a:ext cx="1268593" cy="45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9pPr>
          </a:lstStyle>
          <a:p>
            <a:r>
              <a:rPr lang="en-US" sz="1800" b="0" dirty="0" smtClean="0">
                <a:solidFill>
                  <a:schemeClr val="bg1"/>
                </a:solidFill>
              </a:rPr>
              <a:t>Alaska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57199" y="48862"/>
            <a:ext cx="8686801" cy="1143000"/>
          </a:xfrm>
        </p:spPr>
        <p:txBody>
          <a:bodyPr/>
          <a:lstStyle/>
          <a:p>
            <a:r>
              <a:rPr lang="en-US" sz="3200" dirty="0"/>
              <a:t>Daily </a:t>
            </a:r>
            <a:r>
              <a:rPr lang="en-US" sz="3200" dirty="0" err="1"/>
              <a:t>BlueSky</a:t>
            </a:r>
            <a:r>
              <a:rPr lang="en-US" sz="3200" dirty="0"/>
              <a:t> Production </a:t>
            </a:r>
            <a:r>
              <a:rPr lang="en-US" sz="3200" dirty="0" smtClean="0"/>
              <a:t>Runs</a:t>
            </a:r>
            <a:br>
              <a:rPr lang="en-US" sz="3200" dirty="0" smtClean="0"/>
            </a:br>
            <a:r>
              <a:rPr lang="en-US" sz="3200" dirty="0" smtClean="0"/>
              <a:t>1/31/2015 Satellite </a:t>
            </a:r>
            <a:r>
              <a:rPr lang="en-US" sz="3200" dirty="0"/>
              <a:t>Fire </a:t>
            </a:r>
            <a:r>
              <a:rPr lang="en-US" sz="3200" dirty="0" smtClean="0"/>
              <a:t>Detections &amp; PM2.5, 12km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>
                <a:hlinkClick r:id="rId3"/>
              </a:rPr>
              <a:t>http://www.airfire.org/data/bluesky-daily</a:t>
            </a:r>
            <a:r>
              <a:rPr lang="en-US" sz="2400" dirty="0" smtClean="0">
                <a:hlinkClick r:id="rId3"/>
              </a:rPr>
              <a:t>/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1350"/>
            <a:ext cx="9144000" cy="5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4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41335</TotalTime>
  <Words>1682</Words>
  <Application>Microsoft Macintosh PowerPoint</Application>
  <PresentationFormat>On-screen Show (4:3)</PresentationFormat>
  <Paragraphs>265</Paragraphs>
  <Slides>34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ＭＳ Ｐゴシック</vt:lpstr>
      <vt:lpstr>Office Theme</vt:lpstr>
      <vt:lpstr>BlueSky  Application and Interpretation  Smoke Dispersion Modeling</vt:lpstr>
      <vt:lpstr>Objectives</vt:lpstr>
      <vt:lpstr>… Fire Happens</vt:lpstr>
      <vt:lpstr>Smoke Modeling</vt:lpstr>
      <vt:lpstr>Albuquerque NM, Wallow Fire, 2011</vt:lpstr>
      <vt:lpstr>BlueSky Modeling Framework  v 3.5</vt:lpstr>
      <vt:lpstr>PowerPoint Presentation</vt:lpstr>
      <vt:lpstr>PowerPoint Presentation</vt:lpstr>
      <vt:lpstr>Daily BlueSky Production Runs 1/31/2015 Satellite Fire Detections &amp; PM2.5, 12km http://www.airfire.org/data/bluesky-daily/ </vt:lpstr>
      <vt:lpstr>What am I looking at to evaluate the models?</vt:lpstr>
      <vt:lpstr>Satellite imagery and BlueSky output of Soberanes smoke, Wednesday September 22 (afternoon) </vt:lpstr>
      <vt:lpstr>Satellite imagery of smoke from Soberanes fire (CA) Sept 21, 2016, 9AM PDT</vt:lpstr>
      <vt:lpstr>BlueSky output for Soberanes fire (CA) Sept 21, 2016, 9AM PDT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Carlton Complex August 2014</vt:lpstr>
      <vt:lpstr>Carlton Complex 2014080400Z, 8/4/2014 6am, 12 km Domain</vt:lpstr>
      <vt:lpstr>Carlton Complex 2014080400Z, 8/4/2014 6am, 1.33 km Domain</vt:lpstr>
      <vt:lpstr>PowerPoint Presentation</vt:lpstr>
      <vt:lpstr>PowerPoint Presentation</vt:lpstr>
      <vt:lpstr>Models Available Online</vt:lpstr>
      <vt:lpstr>Additional Online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Collaborative Partnerships</vt:lpstr>
      <vt:lpstr>Thank you</vt:lpstr>
    </vt:vector>
  </TitlesOfParts>
  <Company>Me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 Larkin</dc:creator>
  <cp:lastModifiedBy>Miriam Rorig</cp:lastModifiedBy>
  <cp:revision>429</cp:revision>
  <cp:lastPrinted>2014-10-22T19:17:00Z</cp:lastPrinted>
  <dcterms:created xsi:type="dcterms:W3CDTF">2011-06-27T02:01:15Z</dcterms:created>
  <dcterms:modified xsi:type="dcterms:W3CDTF">2017-01-12T00:20:24Z</dcterms:modified>
</cp:coreProperties>
</file>